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61.xml" ContentType="application/vnd.openxmlformats-officedocument.presentationml.notesSlide+xml"/>
  <Override PartName="/ppt/tags/tag235.xml" ContentType="application/vnd.openxmlformats-officedocument.presentationml.tags+xml"/>
  <Override PartName="/ppt/notesSlides/notesSlide62.xml" ContentType="application/vnd.openxmlformats-officedocument.presentationml.notesSlide+xml"/>
  <Override PartName="/ppt/tags/tag236.xml" ContentType="application/vnd.openxmlformats-officedocument.presentationml.tags+xml"/>
  <Override PartName="/ppt/notesSlides/notesSlide63.xml" ContentType="application/vnd.openxmlformats-officedocument.presentationml.notesSlide+xml"/>
  <Override PartName="/ppt/tags/tag237.xml" ContentType="application/vnd.openxmlformats-officedocument.presentationml.tags+xml"/>
  <Override PartName="/ppt/notesSlides/notesSlide64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6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notesSlides/notesSlide6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6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52.xml" ContentType="application/vnd.openxmlformats-officedocument.presentationml.tags+xml"/>
  <Override PartName="/ppt/notesSlides/notesSlide68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53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4.xml" ContentType="application/vnd.openxmlformats-officedocument.presentationml.tags+xml"/>
  <Override PartName="/ppt/notesSlides/notesSlide70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55.xml" ContentType="application/vnd.openxmlformats-officedocument.presentationml.tags+xml"/>
  <Override PartName="/ppt/notesSlides/notesSlide71.xml" ContentType="application/vnd.openxmlformats-officedocument.presentationml.notesSlide+xml"/>
  <Override PartName="/ppt/tags/tag356.xml" ContentType="application/vnd.openxmlformats-officedocument.presentationml.tags+xml"/>
  <Override PartName="/ppt/notesSlides/notesSlide72.xml" ContentType="application/vnd.openxmlformats-officedocument.presentationml.notesSlide+xml"/>
  <Override PartName="/ppt/tags/tag357.xml" ContentType="application/vnd.openxmlformats-officedocument.presentationml.tags+xml"/>
  <Override PartName="/ppt/notesSlides/notesSlide73.xml" ContentType="application/vnd.openxmlformats-officedocument.presentationml.notesSlide+xml"/>
  <Override PartName="/ppt/tags/tag358.xml" ContentType="application/vnd.openxmlformats-officedocument.presentationml.tags+xml"/>
  <Override PartName="/ppt/notesSlides/notesSlide74.xml" ContentType="application/vnd.openxmlformats-officedocument.presentationml.notesSlide+xml"/>
  <Override PartName="/ppt/tags/tag359.xml" ContentType="application/vnd.openxmlformats-officedocument.presentationml.tags+xml"/>
  <Override PartName="/ppt/notesSlides/notesSlide75.xml" ContentType="application/vnd.openxmlformats-officedocument.presentationml.notesSlide+xml"/>
  <Override PartName="/ppt/tags/tag360.xml" ContentType="application/vnd.openxmlformats-officedocument.presentationml.tags+xml"/>
  <Override PartName="/ppt/notesSlides/notesSlide76.xml" ContentType="application/vnd.openxmlformats-officedocument.presentationml.notesSlide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4"/>
  </p:notesMasterIdLst>
  <p:handoutMasterIdLst>
    <p:handoutMasterId r:id="rId135"/>
  </p:handoutMasterIdLst>
  <p:sldIdLst>
    <p:sldId id="385" r:id="rId2"/>
    <p:sldId id="377" r:id="rId3"/>
    <p:sldId id="378" r:id="rId4"/>
    <p:sldId id="412" r:id="rId5"/>
    <p:sldId id="393" r:id="rId6"/>
    <p:sldId id="379" r:id="rId7"/>
    <p:sldId id="394" r:id="rId8"/>
    <p:sldId id="411" r:id="rId9"/>
    <p:sldId id="380" r:id="rId10"/>
    <p:sldId id="402" r:id="rId11"/>
    <p:sldId id="403" r:id="rId12"/>
    <p:sldId id="381" r:id="rId13"/>
    <p:sldId id="413" r:id="rId14"/>
    <p:sldId id="416" r:id="rId15"/>
    <p:sldId id="404" r:id="rId16"/>
    <p:sldId id="406" r:id="rId17"/>
    <p:sldId id="405" r:id="rId18"/>
    <p:sldId id="420" r:id="rId19"/>
    <p:sldId id="421" r:id="rId20"/>
    <p:sldId id="383" r:id="rId21"/>
    <p:sldId id="407" r:id="rId22"/>
    <p:sldId id="408" r:id="rId23"/>
    <p:sldId id="417" r:id="rId24"/>
    <p:sldId id="401" r:id="rId25"/>
    <p:sldId id="382" r:id="rId26"/>
    <p:sldId id="414" r:id="rId27"/>
    <p:sldId id="415" r:id="rId28"/>
    <p:sldId id="386" r:id="rId29"/>
    <p:sldId id="395" r:id="rId30"/>
    <p:sldId id="384" r:id="rId31"/>
    <p:sldId id="387" r:id="rId32"/>
    <p:sldId id="409" r:id="rId33"/>
    <p:sldId id="388" r:id="rId34"/>
    <p:sldId id="390" r:id="rId35"/>
    <p:sldId id="391" r:id="rId36"/>
    <p:sldId id="392" r:id="rId37"/>
    <p:sldId id="389" r:id="rId38"/>
    <p:sldId id="410" r:id="rId39"/>
    <p:sldId id="398" r:id="rId40"/>
    <p:sldId id="399" r:id="rId41"/>
    <p:sldId id="400" r:id="rId42"/>
    <p:sldId id="276" r:id="rId43"/>
    <p:sldId id="277" r:id="rId44"/>
    <p:sldId id="278" r:id="rId45"/>
    <p:sldId id="279" r:id="rId46"/>
    <p:sldId id="280" r:id="rId47"/>
    <p:sldId id="296" r:id="rId48"/>
    <p:sldId id="323" r:id="rId49"/>
    <p:sldId id="324" r:id="rId50"/>
    <p:sldId id="325" r:id="rId51"/>
    <p:sldId id="326" r:id="rId52"/>
    <p:sldId id="327" r:id="rId53"/>
    <p:sldId id="331" r:id="rId54"/>
    <p:sldId id="330" r:id="rId55"/>
    <p:sldId id="351" r:id="rId56"/>
    <p:sldId id="329" r:id="rId57"/>
    <p:sldId id="297" r:id="rId58"/>
    <p:sldId id="304" r:id="rId59"/>
    <p:sldId id="305" r:id="rId60"/>
    <p:sldId id="303" r:id="rId61"/>
    <p:sldId id="353" r:id="rId62"/>
    <p:sldId id="333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32" r:id="rId79"/>
    <p:sldId id="350" r:id="rId80"/>
    <p:sldId id="334" r:id="rId81"/>
    <p:sldId id="335" r:id="rId82"/>
    <p:sldId id="336" r:id="rId83"/>
    <p:sldId id="372" r:id="rId84"/>
    <p:sldId id="373" r:id="rId85"/>
    <p:sldId id="374" r:id="rId86"/>
    <p:sldId id="375" r:id="rId87"/>
    <p:sldId id="376" r:id="rId88"/>
    <p:sldId id="337" r:id="rId89"/>
    <p:sldId id="338" r:id="rId90"/>
    <p:sldId id="339" r:id="rId91"/>
    <p:sldId id="340" r:id="rId92"/>
    <p:sldId id="258" r:id="rId93"/>
    <p:sldId id="291" r:id="rId94"/>
    <p:sldId id="341" r:id="rId95"/>
    <p:sldId id="300" r:id="rId96"/>
    <p:sldId id="301" r:id="rId97"/>
    <p:sldId id="290" r:id="rId98"/>
    <p:sldId id="346" r:id="rId99"/>
    <p:sldId id="289" r:id="rId100"/>
    <p:sldId id="299" r:id="rId101"/>
    <p:sldId id="294" r:id="rId102"/>
    <p:sldId id="272" r:id="rId103"/>
    <p:sldId id="273" r:id="rId104"/>
    <p:sldId id="274" r:id="rId105"/>
    <p:sldId id="354" r:id="rId106"/>
    <p:sldId id="355" r:id="rId107"/>
    <p:sldId id="356" r:id="rId108"/>
    <p:sldId id="295" r:id="rId109"/>
    <p:sldId id="284" r:id="rId110"/>
    <p:sldId id="342" r:id="rId111"/>
    <p:sldId id="343" r:id="rId112"/>
    <p:sldId id="268" r:id="rId113"/>
    <p:sldId id="267" r:id="rId114"/>
    <p:sldId id="266" r:id="rId115"/>
    <p:sldId id="269" r:id="rId116"/>
    <p:sldId id="270" r:id="rId117"/>
    <p:sldId id="271" r:id="rId118"/>
    <p:sldId id="265" r:id="rId119"/>
    <p:sldId id="344" r:id="rId120"/>
    <p:sldId id="345" r:id="rId121"/>
    <p:sldId id="307" r:id="rId122"/>
    <p:sldId id="308" r:id="rId123"/>
    <p:sldId id="347" r:id="rId124"/>
    <p:sldId id="348" r:id="rId125"/>
    <p:sldId id="317" r:id="rId126"/>
    <p:sldId id="349" r:id="rId127"/>
    <p:sldId id="313" r:id="rId128"/>
    <p:sldId id="285" r:id="rId129"/>
    <p:sldId id="286" r:id="rId130"/>
    <p:sldId id="287" r:id="rId131"/>
    <p:sldId id="288" r:id="rId132"/>
    <p:sldId id="262" r:id="rId133"/>
  </p:sldIdLst>
  <p:sldSz cx="12192000" cy="6858000"/>
  <p:notesSz cx="6858000" cy="9144000"/>
  <p:custDataLst>
    <p:tags r:id="rId13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377"/>
            <p14:sldId id="378"/>
            <p14:sldId id="412"/>
            <p14:sldId id="393"/>
            <p14:sldId id="379"/>
            <p14:sldId id="394"/>
            <p14:sldId id="411"/>
            <p14:sldId id="380"/>
            <p14:sldId id="402"/>
            <p14:sldId id="403"/>
            <p14:sldId id="381"/>
            <p14:sldId id="413"/>
            <p14:sldId id="416"/>
            <p14:sldId id="404"/>
            <p14:sldId id="406"/>
            <p14:sldId id="405"/>
            <p14:sldId id="420"/>
            <p14:sldId id="421"/>
            <p14:sldId id="383"/>
            <p14:sldId id="407"/>
            <p14:sldId id="408"/>
            <p14:sldId id="417"/>
            <p14:sldId id="401"/>
            <p14:sldId id="382"/>
            <p14:sldId id="414"/>
            <p14:sldId id="415"/>
            <p14:sldId id="386"/>
            <p14:sldId id="395"/>
            <p14:sldId id="384"/>
            <p14:sldId id="387"/>
            <p14:sldId id="409"/>
            <p14:sldId id="388"/>
            <p14:sldId id="390"/>
            <p14:sldId id="391"/>
            <p14:sldId id="392"/>
            <p14:sldId id="389"/>
            <p14:sldId id="410"/>
            <p14:sldId id="398"/>
            <p14:sldId id="399"/>
            <p14:sldId id="400"/>
            <p14:sldId id="276"/>
            <p14:sldId id="277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>
            <p14:sldId id="353"/>
          </p14:sldIdLst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</p14:sldIdLst>
        </p14:section>
        <p14:section name="Teamchart" id="{8BBEBDF6-BA4C-42A5-B871-341264DA5EDB}">
          <p14:sldIdLst>
            <p14:sldId id="347"/>
          </p14:sldIdLst>
        </p14:section>
        <p14:section name="Weitere Textlayouts" id="{B74891DF-B989-4F87-9239-BDC2F5A7170E}">
          <p14:sldIdLst>
            <p14:sldId id="348"/>
            <p14:sldId id="317"/>
            <p14:sldId id="349"/>
            <p14:sldId id="313"/>
          </p14:sldIdLst>
        </p14:section>
        <p14:section name="Beispielseiten" id="{E3472B0D-1C92-4A6C-87E8-0FC480183A41}">
          <p14:sldIdLst>
            <p14:sldId id="285"/>
            <p14:sldId id="286"/>
            <p14:sldId id="287"/>
            <p14:sldId id="288"/>
          </p14:sldIdLst>
        </p14:section>
        <p14:section name="Schlussslide" id="{36A1E859-5619-48D7-8B4C-AFAA4495EB80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59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10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-Arbeitsblat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-Arbeitsblat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-Arbeitsblatt20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-Arbeitsblatt21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3-4B4A-BAD5-DF131C07343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A3-4B4A-BAD5-DF131C07343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A3-4B4A-BAD5-DF131C07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02367"/>
        <c:axId val="30605975"/>
      </c:barChart>
      <c:catAx>
        <c:axId val="3060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5975"/>
        <c:crosses val="autoZero"/>
        <c:auto val="1"/>
        <c:lblAlgn val="ctr"/>
        <c:lblOffset val="100"/>
        <c:noMultiLvlLbl val="0"/>
      </c:catAx>
      <c:valAx>
        <c:axId val="30605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8215652466462E-2"/>
          <c:y val="9.2187611357619298E-2"/>
          <c:w val="0.96004878253921533"/>
          <c:h val="0.70731918162213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299-A17A-428BA42DA164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299-A17A-428BA42DA164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299-A17A-428BA42DA164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06-4299-A17A-428BA42DA164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06-4299-A17A-428BA42DA164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A06-4299-A17A-428BA42DA164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06-4299-A17A-428BA42DA164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A06-4299-A17A-428BA42DA164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A06-4299-A17A-428BA42DA164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06-4299-A17A-428BA42DA1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06-4299-A17A-428BA42DA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06-4299-A17A-428BA42DA1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A06-4299-A17A-428BA42DA1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A06-4299-A17A-428BA42DA1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06-4299-A17A-428BA42DA1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A06-4299-A17A-428BA42DA1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A06-4299-A17A-428BA42DA16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A06-4299-A17A-428BA42DA1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A06-4299-A17A-428BA42DA1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A06-4299-A17A-428BA42DA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 – 6</c:v>
                </c:pt>
                <c:pt idx="1">
                  <c:v>7 – 10</c:v>
                </c:pt>
                <c:pt idx="2">
                  <c:v>10 – 15</c:v>
                </c:pt>
                <c:pt idx="3">
                  <c:v>16 – 20</c:v>
                </c:pt>
                <c:pt idx="4">
                  <c:v>21 – 30</c:v>
                </c:pt>
                <c:pt idx="5">
                  <c:v>31 – 40</c:v>
                </c:pt>
                <c:pt idx="6">
                  <c:v>41 – 50</c:v>
                </c:pt>
                <c:pt idx="7">
                  <c:v>51 – 70</c:v>
                </c:pt>
                <c:pt idx="8">
                  <c:v>81 – 100</c:v>
                </c:pt>
                <c:pt idx="9">
                  <c:v>101 – 206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107</c:v>
                </c:pt>
                <c:pt idx="1">
                  <c:v>82</c:v>
                </c:pt>
                <c:pt idx="2">
                  <c:v>67</c:v>
                </c:pt>
                <c:pt idx="3">
                  <c:v>28</c:v>
                </c:pt>
                <c:pt idx="4">
                  <c:v>51</c:v>
                </c:pt>
                <c:pt idx="5">
                  <c:v>42</c:v>
                </c:pt>
                <c:pt idx="6">
                  <c:v>25</c:v>
                </c:pt>
                <c:pt idx="7">
                  <c:v>23</c:v>
                </c:pt>
                <c:pt idx="8">
                  <c:v>12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06-4299-A17A-428BA42DA1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24"/>
        <c:axId val="511160704"/>
      </c:barChart>
      <c:catAx>
        <c:axId val="5111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160704"/>
        <c:crosses val="autoZero"/>
        <c:auto val="1"/>
        <c:lblAlgn val="ctr"/>
        <c:lblOffset val="100"/>
        <c:noMultiLvlLbl val="0"/>
      </c:catAx>
      <c:valAx>
        <c:axId val="5111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156224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D-48AE-ABF2-667832694A25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D-48AE-ABF2-667832694A25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D-48AE-ABF2-667832694A25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D-48AE-ABF2-667832694A25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D-48AE-ABF2-667832694A25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D-48AE-ABF2-667832694A25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D-48AE-ABF2-667832694A25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D-48AE-ABF2-667832694A25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ED-48AE-ABF2-667832694A25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2ED-48AE-ABF2-667832694A25}"/>
              </c:ext>
            </c:extLst>
          </c:dPt>
          <c:dPt>
            <c:idx val="1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ED-48AE-ABF2-667832694A25}"/>
              </c:ext>
            </c:extLst>
          </c:dPt>
          <c:dPt>
            <c:idx val="1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2ED-48AE-ABF2-667832694A2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ED-48AE-ABF2-667832694A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ED-48AE-ABF2-667832694A2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ED-48AE-ABF2-667832694A2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ED-48AE-ABF2-667832694A2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ED-48AE-ABF2-667832694A2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ED-48AE-ABF2-667832694A2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ED-48AE-ABF2-667832694A2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D2ED-48AE-ABF2-667832694A2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2ED-48AE-ABF2-667832694A2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D2ED-48AE-ABF2-667832694A2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2ED-48AE-ABF2-667832694A2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D2ED-48AE-ABF2-667832694A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20 – 72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172</c:v>
                </c:pt>
                <c:pt idx="1">
                  <c:v>80</c:v>
                </c:pt>
                <c:pt idx="2">
                  <c:v>49</c:v>
                </c:pt>
                <c:pt idx="3">
                  <c:v>23</c:v>
                </c:pt>
                <c:pt idx="4">
                  <c:v>42</c:v>
                </c:pt>
                <c:pt idx="5">
                  <c:v>12</c:v>
                </c:pt>
                <c:pt idx="6">
                  <c:v>26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D-48AE-ABF2-667832694A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477248"/>
        <c:axId val="511489920"/>
      </c:barChart>
      <c:catAx>
        <c:axId val="5114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489920"/>
        <c:crosses val="autoZero"/>
        <c:auto val="1"/>
        <c:lblAlgn val="ctr"/>
        <c:lblOffset val="100"/>
        <c:noMultiLvlLbl val="0"/>
      </c:catAx>
      <c:valAx>
        <c:axId val="51148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4772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96221562045871E-2"/>
          <c:y val="0"/>
          <c:w val="0.87479124525306862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99-4535-9C29-EC8406D93D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9-4535-9C29-EC8406D93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99-4535-9C29-EC8406D93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99-4535-9C29-EC8406D93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99-4535-9C29-EC8406D93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99-4535-9C29-EC8406D93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99-4535-9C29-EC8406D93D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5"/>
        <c:overlap val="100"/>
        <c:axId val="511253888"/>
        <c:axId val="511280256"/>
      </c:barChart>
      <c:catAx>
        <c:axId val="511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280256"/>
        <c:crosses val="autoZero"/>
        <c:auto val="1"/>
        <c:lblAlgn val="ctr"/>
        <c:lblOffset val="100"/>
        <c:noMultiLvlLbl val="0"/>
      </c:catAx>
      <c:valAx>
        <c:axId val="51128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25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274841050493353"/>
          <c:y val="0"/>
          <c:w val="0.66479633711603303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F0-414A-8BBA-3002F67934F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A-8BBA-3002F6793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A-8BBA-3002F67934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A-8BBA-3002F67934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0-414A-8BBA-3002F67934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1.3353795132804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0-414A-8BBA-3002F67934F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rgbClr val="D9DA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498647917793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0-414A-8BBA-3002F67934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F0-414A-8BBA-3002F67934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0939520"/>
        <c:axId val="510941056"/>
      </c:barChart>
      <c:catAx>
        <c:axId val="51093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941056"/>
        <c:crosses val="autoZero"/>
        <c:auto val="1"/>
        <c:lblAlgn val="ctr"/>
        <c:lblOffset val="100"/>
        <c:noMultiLvlLbl val="0"/>
      </c:catAx>
      <c:valAx>
        <c:axId val="510941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093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6929844759261728"/>
          <c:w val="0.96256810080341071"/>
          <c:h val="0.7594112728286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E-4188-AE04-A0B631DE82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E-4188-AE04-A0B631DE82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E-4188-AE04-A0B631DE82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E-4188-AE04-A0B631DE82A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77"/>
                  <c:y val="1.3353795132804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E-4188-AE04-A0B631DE82A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36011343535545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2E-4188-AE04-A0B631DE82A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8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2E-4188-AE04-A0B631DE82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20064"/>
        <c:axId val="511321600"/>
      </c:barChart>
      <c:catAx>
        <c:axId val="5113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321600"/>
        <c:crosses val="autoZero"/>
        <c:auto val="1"/>
        <c:lblAlgn val="ctr"/>
        <c:lblOffset val="100"/>
        <c:noMultiLvlLbl val="0"/>
      </c:catAx>
      <c:valAx>
        <c:axId val="511321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8468921555558249"/>
          <c:w val="0.96256810080341071"/>
          <c:h val="0.74402050486566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6-4CB6-A2C8-9654BA7DD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66-4CB6-A2C8-9654BA7DD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66-4CB6-A2C8-9654BA7DD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66-4CB6-A2C8-9654BA7DD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66-4CB6-A2C8-9654BA7DD4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5871963186552577"/>
                  <c:y val="-6.676897566402333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66-4CB6-A2C8-9654BA7DD4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6-4CB6-A2C8-9654BA7DD4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88672"/>
        <c:axId val="511406848"/>
      </c:barChart>
      <c:catAx>
        <c:axId val="511388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406848"/>
        <c:crosses val="autoZero"/>
        <c:auto val="1"/>
        <c:lblAlgn val="ctr"/>
        <c:lblOffset val="100"/>
        <c:noMultiLvlLbl val="0"/>
      </c:catAx>
      <c:valAx>
        <c:axId val="511406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1704982003708326"/>
          <c:w val="0.96256810080341071"/>
          <c:h val="0.61165990038416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A-47BB-8EAB-8A91BC920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A-47BB-8EAB-8A91BC9207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A-47BB-8EAB-8A91BC9207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A-47BB-8EAB-8A91BC92071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A-47BB-8EAB-8A91BC92071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40751244014393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A-47BB-8EAB-8A91BC92071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-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FA-47BB-8EAB-8A91BC9207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838464"/>
        <c:axId val="511860736"/>
      </c:barChart>
      <c:catAx>
        <c:axId val="51183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860736"/>
        <c:crosses val="autoZero"/>
        <c:auto val="1"/>
        <c:lblAlgn val="ctr"/>
        <c:lblOffset val="100"/>
        <c:noMultiLvlLbl val="0"/>
      </c:catAx>
      <c:valAx>
        <c:axId val="51186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8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2628428081486238"/>
          <c:w val="0.96256810080341071"/>
          <c:h val="0.602425439606384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6-4B96-AF4B-334B35C79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96-4B96-AF4B-334B35C79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6-4B96-AF4B-334B35C79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96-4B96-AF4B-334B35C79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96-4B96-AF4B-334B35C79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431211942538172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96-4B96-AF4B-334B35C790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96-4B96-AF4B-334B35C790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981056"/>
        <c:axId val="511982592"/>
      </c:barChart>
      <c:catAx>
        <c:axId val="51198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982592"/>
        <c:crosses val="autoZero"/>
        <c:auto val="1"/>
        <c:lblAlgn val="ctr"/>
        <c:lblOffset val="100"/>
        <c:noMultiLvlLbl val="0"/>
      </c:catAx>
      <c:valAx>
        <c:axId val="511982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9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3F484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AC-4A5B-842D-4798B017DDC6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C-4A5B-842D-4798B017DDC6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AC-4A5B-842D-4798B017DDC6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C-4A5B-842D-4798B017DDC6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C-4A5B-842D-4798B017DDC6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AC-4A5B-842D-4798B017DDC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AC-4A5B-842D-4798B017DDC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AC-4A5B-842D-4798B017DD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AC-4A5B-842D-4798B017DDC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AC-4A5B-842D-4798B017DDC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AC-4A5B-842D-4798B017DDC6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AC-4A5B-842D-4798B017D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1.6</c:v>
                </c:pt>
                <c:pt idx="1">
                  <c:v>-2.7</c:v>
                </c:pt>
                <c:pt idx="2">
                  <c:v>-0.4</c:v>
                </c:pt>
                <c:pt idx="3">
                  <c:v>-4</c:v>
                </c:pt>
                <c:pt idx="4">
                  <c:v>7.2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AC-4A5B-842D-4798B017D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47712"/>
        <c:axId val="512959616"/>
      </c:barChart>
      <c:catAx>
        <c:axId val="5129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2959616"/>
        <c:crosses val="autoZero"/>
        <c:auto val="1"/>
        <c:lblAlgn val="ctr"/>
        <c:lblOffset val="100"/>
        <c:noMultiLvlLbl val="0"/>
      </c:catAx>
      <c:valAx>
        <c:axId val="512959616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477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A-4593-ACDC-B57EBC2725FA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A-4593-ACDC-B57EBC2725FA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4A-4593-ACDC-B57EBC2725FA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A-4593-ACDC-B57EBC2725FA}"/>
              </c:ext>
            </c:extLst>
          </c:dPt>
          <c:dPt>
            <c:idx val="4"/>
            <c:invertIfNegative val="0"/>
            <c:bubble3D val="0"/>
            <c:spPr>
              <a:solidFill>
                <a:srgbClr val="FF7E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A-4593-ACDC-B57EBC2725FA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A-4593-ACDC-B57EBC2725F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E4A-4593-ACDC-B57EBC2725F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4A-4593-ACDC-B57EBC2725FA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E4A-4593-ACDC-B57EBC2725F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E4A-4593-ACDC-B57EBC2725FA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4A-4593-ACDC-B57EBC2725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4A-4593-ACDC-B57EBC2725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2</c:v>
                </c:pt>
                <c:pt idx="1">
                  <c:v>2.2000000000000002</c:v>
                </c:pt>
                <c:pt idx="2">
                  <c:v>4.4000000000000004</c:v>
                </c:pt>
                <c:pt idx="3">
                  <c:v>3.3</c:v>
                </c:pt>
                <c:pt idx="4">
                  <c:v>5.8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A-4593-ACDC-B57EBC2725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97632"/>
        <c:axId val="513005440"/>
      </c:barChart>
      <c:catAx>
        <c:axId val="5129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3005440"/>
        <c:crosses val="autoZero"/>
        <c:auto val="1"/>
        <c:lblAlgn val="ctr"/>
        <c:lblOffset val="100"/>
        <c:noMultiLvlLbl val="0"/>
      </c:catAx>
      <c:valAx>
        <c:axId val="513005440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9763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7D88-4FE3-BADA-57E4CFE87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624512"/>
        <c:axId val="514626304"/>
      </c:barChart>
      <c:catAx>
        <c:axId val="514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6304"/>
        <c:crosses val="autoZero"/>
        <c:auto val="1"/>
        <c:lblAlgn val="ctr"/>
        <c:lblOffset val="100"/>
        <c:noMultiLvlLbl val="0"/>
      </c:catAx>
      <c:valAx>
        <c:axId val="514626304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4512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4/27/22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277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1320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3182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065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80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3519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63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5911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979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4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27.04.22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27.04.22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6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6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64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tags" Target="../tags/tag249.xml"/><Relationship Id="rId18" Type="http://schemas.openxmlformats.org/officeDocument/2006/relationships/tags" Target="../tags/tag254.xml"/><Relationship Id="rId26" Type="http://schemas.openxmlformats.org/officeDocument/2006/relationships/tags" Target="../tags/tag262.xml"/><Relationship Id="rId39" Type="http://schemas.openxmlformats.org/officeDocument/2006/relationships/tags" Target="../tags/tag275.xml"/><Relationship Id="rId21" Type="http://schemas.openxmlformats.org/officeDocument/2006/relationships/tags" Target="../tags/tag257.xml"/><Relationship Id="rId34" Type="http://schemas.openxmlformats.org/officeDocument/2006/relationships/tags" Target="../tags/tag270.xml"/><Relationship Id="rId42" Type="http://schemas.openxmlformats.org/officeDocument/2006/relationships/tags" Target="../tags/tag278.xml"/><Relationship Id="rId47" Type="http://schemas.openxmlformats.org/officeDocument/2006/relationships/image" Target="../media/image1.emf"/><Relationship Id="rId7" Type="http://schemas.openxmlformats.org/officeDocument/2006/relationships/tags" Target="../tags/tag243.xml"/><Relationship Id="rId2" Type="http://schemas.openxmlformats.org/officeDocument/2006/relationships/tags" Target="../tags/tag238.xml"/><Relationship Id="rId16" Type="http://schemas.openxmlformats.org/officeDocument/2006/relationships/tags" Target="../tags/tag252.xml"/><Relationship Id="rId29" Type="http://schemas.openxmlformats.org/officeDocument/2006/relationships/tags" Target="../tags/tag265.xml"/><Relationship Id="rId11" Type="http://schemas.openxmlformats.org/officeDocument/2006/relationships/tags" Target="../tags/tag247.xml"/><Relationship Id="rId24" Type="http://schemas.openxmlformats.org/officeDocument/2006/relationships/tags" Target="../tags/tag260.xml"/><Relationship Id="rId32" Type="http://schemas.openxmlformats.org/officeDocument/2006/relationships/tags" Target="../tags/tag268.xml"/><Relationship Id="rId37" Type="http://schemas.openxmlformats.org/officeDocument/2006/relationships/tags" Target="../tags/tag273.xml"/><Relationship Id="rId40" Type="http://schemas.openxmlformats.org/officeDocument/2006/relationships/tags" Target="../tags/tag276.xml"/><Relationship Id="rId45" Type="http://schemas.openxmlformats.org/officeDocument/2006/relationships/notesSlide" Target="../notesSlides/notesSlide65.xml"/><Relationship Id="rId5" Type="http://schemas.openxmlformats.org/officeDocument/2006/relationships/tags" Target="../tags/tag241.xml"/><Relationship Id="rId15" Type="http://schemas.openxmlformats.org/officeDocument/2006/relationships/tags" Target="../tags/tag251.xml"/><Relationship Id="rId23" Type="http://schemas.openxmlformats.org/officeDocument/2006/relationships/tags" Target="../tags/tag259.xml"/><Relationship Id="rId28" Type="http://schemas.openxmlformats.org/officeDocument/2006/relationships/tags" Target="../tags/tag264.xml"/><Relationship Id="rId36" Type="http://schemas.openxmlformats.org/officeDocument/2006/relationships/tags" Target="../tags/tag272.xml"/><Relationship Id="rId49" Type="http://schemas.openxmlformats.org/officeDocument/2006/relationships/chart" Target="../charts/chart2.xml"/><Relationship Id="rId10" Type="http://schemas.openxmlformats.org/officeDocument/2006/relationships/tags" Target="../tags/tag246.xml"/><Relationship Id="rId19" Type="http://schemas.openxmlformats.org/officeDocument/2006/relationships/tags" Target="../tags/tag255.xml"/><Relationship Id="rId31" Type="http://schemas.openxmlformats.org/officeDocument/2006/relationships/tags" Target="../tags/tag267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Relationship Id="rId22" Type="http://schemas.openxmlformats.org/officeDocument/2006/relationships/tags" Target="../tags/tag258.xml"/><Relationship Id="rId27" Type="http://schemas.openxmlformats.org/officeDocument/2006/relationships/tags" Target="../tags/tag263.xml"/><Relationship Id="rId30" Type="http://schemas.openxmlformats.org/officeDocument/2006/relationships/tags" Target="../tags/tag266.xml"/><Relationship Id="rId35" Type="http://schemas.openxmlformats.org/officeDocument/2006/relationships/tags" Target="../tags/tag271.xml"/><Relationship Id="rId43" Type="http://schemas.openxmlformats.org/officeDocument/2006/relationships/tags" Target="../tags/tag279.xml"/><Relationship Id="rId48" Type="http://schemas.openxmlformats.org/officeDocument/2006/relationships/chart" Target="../charts/chart1.xml"/><Relationship Id="rId8" Type="http://schemas.openxmlformats.org/officeDocument/2006/relationships/tags" Target="../tags/tag244.xml"/><Relationship Id="rId3" Type="http://schemas.openxmlformats.org/officeDocument/2006/relationships/tags" Target="../tags/tag239.xml"/><Relationship Id="rId12" Type="http://schemas.openxmlformats.org/officeDocument/2006/relationships/tags" Target="../tags/tag248.xml"/><Relationship Id="rId17" Type="http://schemas.openxmlformats.org/officeDocument/2006/relationships/tags" Target="../tags/tag253.xml"/><Relationship Id="rId25" Type="http://schemas.openxmlformats.org/officeDocument/2006/relationships/tags" Target="../tags/tag261.xml"/><Relationship Id="rId33" Type="http://schemas.openxmlformats.org/officeDocument/2006/relationships/tags" Target="../tags/tag269.xml"/><Relationship Id="rId38" Type="http://schemas.openxmlformats.org/officeDocument/2006/relationships/tags" Target="../tags/tag274.xml"/><Relationship Id="rId46" Type="http://schemas.openxmlformats.org/officeDocument/2006/relationships/oleObject" Target="../embeddings/oleObject84.bin"/><Relationship Id="rId20" Type="http://schemas.openxmlformats.org/officeDocument/2006/relationships/tags" Target="../tags/tag256.xml"/><Relationship Id="rId41" Type="http://schemas.openxmlformats.org/officeDocument/2006/relationships/tags" Target="../tags/tag277.xml"/><Relationship Id="rId1" Type="http://schemas.openxmlformats.org/officeDocument/2006/relationships/vmlDrawing" Target="../drawings/vmlDrawing88.vml"/><Relationship Id="rId6" Type="http://schemas.openxmlformats.org/officeDocument/2006/relationships/tags" Target="../tags/tag242.xml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tags" Target="../tags/tag291.xml"/><Relationship Id="rId18" Type="http://schemas.openxmlformats.org/officeDocument/2006/relationships/tags" Target="../tags/tag296.xml"/><Relationship Id="rId26" Type="http://schemas.openxmlformats.org/officeDocument/2006/relationships/tags" Target="../tags/tag304.xml"/><Relationship Id="rId39" Type="http://schemas.openxmlformats.org/officeDocument/2006/relationships/tags" Target="../tags/tag317.xml"/><Relationship Id="rId21" Type="http://schemas.openxmlformats.org/officeDocument/2006/relationships/tags" Target="../tags/tag299.xml"/><Relationship Id="rId34" Type="http://schemas.openxmlformats.org/officeDocument/2006/relationships/tags" Target="../tags/tag312.xml"/><Relationship Id="rId42" Type="http://schemas.openxmlformats.org/officeDocument/2006/relationships/tags" Target="../tags/tag320.xml"/><Relationship Id="rId47" Type="http://schemas.openxmlformats.org/officeDocument/2006/relationships/image" Target="../media/image1.emf"/><Relationship Id="rId7" Type="http://schemas.openxmlformats.org/officeDocument/2006/relationships/tags" Target="../tags/tag285.xml"/><Relationship Id="rId2" Type="http://schemas.openxmlformats.org/officeDocument/2006/relationships/tags" Target="../tags/tag280.xml"/><Relationship Id="rId16" Type="http://schemas.openxmlformats.org/officeDocument/2006/relationships/tags" Target="../tags/tag294.xml"/><Relationship Id="rId29" Type="http://schemas.openxmlformats.org/officeDocument/2006/relationships/tags" Target="../tags/tag307.xml"/><Relationship Id="rId11" Type="http://schemas.openxmlformats.org/officeDocument/2006/relationships/tags" Target="../tags/tag289.xml"/><Relationship Id="rId24" Type="http://schemas.openxmlformats.org/officeDocument/2006/relationships/tags" Target="../tags/tag302.xml"/><Relationship Id="rId32" Type="http://schemas.openxmlformats.org/officeDocument/2006/relationships/tags" Target="../tags/tag310.xml"/><Relationship Id="rId37" Type="http://schemas.openxmlformats.org/officeDocument/2006/relationships/tags" Target="../tags/tag315.xml"/><Relationship Id="rId40" Type="http://schemas.openxmlformats.org/officeDocument/2006/relationships/tags" Target="../tags/tag318.xml"/><Relationship Id="rId45" Type="http://schemas.openxmlformats.org/officeDocument/2006/relationships/notesSlide" Target="../notesSlides/notesSlide66.xml"/><Relationship Id="rId5" Type="http://schemas.openxmlformats.org/officeDocument/2006/relationships/tags" Target="../tags/tag283.xml"/><Relationship Id="rId15" Type="http://schemas.openxmlformats.org/officeDocument/2006/relationships/tags" Target="../tags/tag293.xml"/><Relationship Id="rId23" Type="http://schemas.openxmlformats.org/officeDocument/2006/relationships/tags" Target="../tags/tag301.xml"/><Relationship Id="rId28" Type="http://schemas.openxmlformats.org/officeDocument/2006/relationships/tags" Target="../tags/tag306.xml"/><Relationship Id="rId36" Type="http://schemas.openxmlformats.org/officeDocument/2006/relationships/tags" Target="../tags/tag314.xml"/><Relationship Id="rId49" Type="http://schemas.openxmlformats.org/officeDocument/2006/relationships/chart" Target="../charts/chart4.xml"/><Relationship Id="rId10" Type="http://schemas.openxmlformats.org/officeDocument/2006/relationships/tags" Target="../tags/tag288.xml"/><Relationship Id="rId19" Type="http://schemas.openxmlformats.org/officeDocument/2006/relationships/tags" Target="../tags/tag297.xml"/><Relationship Id="rId31" Type="http://schemas.openxmlformats.org/officeDocument/2006/relationships/tags" Target="../tags/tag309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tags" Target="../tags/tag292.xml"/><Relationship Id="rId22" Type="http://schemas.openxmlformats.org/officeDocument/2006/relationships/tags" Target="../tags/tag300.xml"/><Relationship Id="rId27" Type="http://schemas.openxmlformats.org/officeDocument/2006/relationships/tags" Target="../tags/tag305.xml"/><Relationship Id="rId30" Type="http://schemas.openxmlformats.org/officeDocument/2006/relationships/tags" Target="../tags/tag308.xml"/><Relationship Id="rId35" Type="http://schemas.openxmlformats.org/officeDocument/2006/relationships/tags" Target="../tags/tag313.xml"/><Relationship Id="rId43" Type="http://schemas.openxmlformats.org/officeDocument/2006/relationships/tags" Target="../tags/tag321.xml"/><Relationship Id="rId48" Type="http://schemas.openxmlformats.org/officeDocument/2006/relationships/chart" Target="../charts/chart3.xml"/><Relationship Id="rId8" Type="http://schemas.openxmlformats.org/officeDocument/2006/relationships/tags" Target="../tags/tag286.xml"/><Relationship Id="rId3" Type="http://schemas.openxmlformats.org/officeDocument/2006/relationships/tags" Target="../tags/tag281.xml"/><Relationship Id="rId12" Type="http://schemas.openxmlformats.org/officeDocument/2006/relationships/tags" Target="../tags/tag290.xml"/><Relationship Id="rId17" Type="http://schemas.openxmlformats.org/officeDocument/2006/relationships/tags" Target="../tags/tag295.xml"/><Relationship Id="rId25" Type="http://schemas.openxmlformats.org/officeDocument/2006/relationships/tags" Target="../tags/tag303.xml"/><Relationship Id="rId33" Type="http://schemas.openxmlformats.org/officeDocument/2006/relationships/tags" Target="../tags/tag311.xml"/><Relationship Id="rId38" Type="http://schemas.openxmlformats.org/officeDocument/2006/relationships/tags" Target="../tags/tag316.xml"/><Relationship Id="rId46" Type="http://schemas.openxmlformats.org/officeDocument/2006/relationships/oleObject" Target="../embeddings/oleObject85.bin"/><Relationship Id="rId20" Type="http://schemas.openxmlformats.org/officeDocument/2006/relationships/tags" Target="../tags/tag298.xml"/><Relationship Id="rId41" Type="http://schemas.openxmlformats.org/officeDocument/2006/relationships/tags" Target="../tags/tag319.xml"/><Relationship Id="rId1" Type="http://schemas.openxmlformats.org/officeDocument/2006/relationships/vmlDrawing" Target="../drawings/vmlDrawing89.vml"/><Relationship Id="rId6" Type="http://schemas.openxmlformats.org/officeDocument/2006/relationships/tags" Target="../tags/tag284.xml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tags" Target="../tags/tag333.xml"/><Relationship Id="rId18" Type="http://schemas.openxmlformats.org/officeDocument/2006/relationships/tags" Target="../tags/tag338.xml"/><Relationship Id="rId26" Type="http://schemas.openxmlformats.org/officeDocument/2006/relationships/tags" Target="../tags/tag346.xml"/><Relationship Id="rId21" Type="http://schemas.openxmlformats.org/officeDocument/2006/relationships/tags" Target="../tags/tag341.xml"/><Relationship Id="rId34" Type="http://schemas.openxmlformats.org/officeDocument/2006/relationships/oleObject" Target="../embeddings/oleObject86.bin"/><Relationship Id="rId7" Type="http://schemas.openxmlformats.org/officeDocument/2006/relationships/tags" Target="../tags/tag327.xml"/><Relationship Id="rId12" Type="http://schemas.openxmlformats.org/officeDocument/2006/relationships/tags" Target="../tags/tag332.xml"/><Relationship Id="rId17" Type="http://schemas.openxmlformats.org/officeDocument/2006/relationships/tags" Target="../tags/tag337.xml"/><Relationship Id="rId25" Type="http://schemas.openxmlformats.org/officeDocument/2006/relationships/tags" Target="../tags/tag345.xml"/><Relationship Id="rId33" Type="http://schemas.openxmlformats.org/officeDocument/2006/relationships/notesSlide" Target="../notesSlides/notesSlide6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0" Type="http://schemas.openxmlformats.org/officeDocument/2006/relationships/tags" Target="../tags/tag340.xml"/><Relationship Id="rId29" Type="http://schemas.openxmlformats.org/officeDocument/2006/relationships/tags" Target="../tags/tag349.xml"/><Relationship Id="rId1" Type="http://schemas.openxmlformats.org/officeDocument/2006/relationships/vmlDrawing" Target="../drawings/vmlDrawing90.v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24" Type="http://schemas.openxmlformats.org/officeDocument/2006/relationships/tags" Target="../tags/tag344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tags" Target="../tags/tag343.xml"/><Relationship Id="rId28" Type="http://schemas.openxmlformats.org/officeDocument/2006/relationships/tags" Target="../tags/tag348.xml"/><Relationship Id="rId36" Type="http://schemas.openxmlformats.org/officeDocument/2006/relationships/chart" Target="../charts/chart5.xml"/><Relationship Id="rId10" Type="http://schemas.openxmlformats.org/officeDocument/2006/relationships/tags" Target="../tags/tag330.xml"/><Relationship Id="rId19" Type="http://schemas.openxmlformats.org/officeDocument/2006/relationships/tags" Target="../tags/tag339.xml"/><Relationship Id="rId31" Type="http://schemas.openxmlformats.org/officeDocument/2006/relationships/tags" Target="../tags/tag351.xml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tags" Target="../tags/tag342.xml"/><Relationship Id="rId27" Type="http://schemas.openxmlformats.org/officeDocument/2006/relationships/tags" Target="../tags/tag347.xml"/><Relationship Id="rId30" Type="http://schemas.openxmlformats.org/officeDocument/2006/relationships/tags" Target="../tags/tag350.xml"/><Relationship Id="rId35" Type="http://schemas.openxmlformats.org/officeDocument/2006/relationships/image" Target="../media/image1.emf"/><Relationship Id="rId8" Type="http://schemas.openxmlformats.org/officeDocument/2006/relationships/tags" Target="../tags/tag328.xml"/><Relationship Id="rId3" Type="http://schemas.openxmlformats.org/officeDocument/2006/relationships/tags" Target="../tags/tag32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5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6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53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69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5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7.jpg"/><Relationship Id="rId2" Type="http://schemas.openxmlformats.org/officeDocument/2006/relationships/tags" Target="../tags/tag35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7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44.jpg"/><Relationship Id="rId2" Type="http://schemas.openxmlformats.org/officeDocument/2006/relationships/tags" Target="../tags/tag35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7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8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7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9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7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7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7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7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7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8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8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8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8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45.jpg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8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0.jpg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8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8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13.xml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6.bin"/><Relationship Id="rId4" Type="http://schemas.openxmlformats.org/officeDocument/2006/relationships/notesSlide" Target="../notesSlides/notesSlide8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1.jpg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8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8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90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4.xml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notesSlide" Target="../notesSlides/notesSlide91.xml"/><Relationship Id="rId9" Type="http://schemas.openxmlformats.org/officeDocument/2006/relationships/chart" Target="../charts/chart16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7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11" Type="http://schemas.openxmlformats.org/officeDocument/2006/relationships/chart" Target="../charts/chart21.xml"/><Relationship Id="rId5" Type="http://schemas.openxmlformats.org/officeDocument/2006/relationships/oleObject" Target="../embeddings/oleObject111.bin"/><Relationship Id="rId10" Type="http://schemas.openxmlformats.org/officeDocument/2006/relationships/chart" Target="../charts/chart20.xml"/><Relationship Id="rId4" Type="http://schemas.openxmlformats.org/officeDocument/2006/relationships/notesSlide" Target="../notesSlides/notesSlide92.xml"/><Relationship Id="rId9" Type="http://schemas.openxmlformats.org/officeDocument/2006/relationships/chart" Target="../charts/char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18.png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2.xml"/><Relationship Id="rId12" Type="http://schemas.openxmlformats.org/officeDocument/2006/relationships/image" Target="../media/image117.png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10.png"/><Relationship Id="rId4" Type="http://schemas.openxmlformats.org/officeDocument/2006/relationships/notesSlide" Target="../notesSlides/notesSlide93.xml"/><Relationship Id="rId9" Type="http://schemas.openxmlformats.org/officeDocument/2006/relationships/image" Target="../media/image10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4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3.bin"/><Relationship Id="rId4" Type="http://schemas.openxmlformats.org/officeDocument/2006/relationships/notesSlide" Target="../notesSlides/notesSlide9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c/node-postgres/blob/2013d77b28be5a0d563addb1852eb97e9693e452/packages/pg/lib/client.js#L549" TargetMode="External"/><Relationship Id="rId2" Type="http://schemas.openxmlformats.org/officeDocument/2006/relationships/hyperlink" Target="https://github.com/Automattic/mongoose/blob/321995d769ff085aa0a4553b2befb012eb2c11c8/lib/drivers/node-mongodb-native/collection.js#L141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34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31.bin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36.svg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4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1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5" Type="http://schemas.openxmlformats.org/officeDocument/2006/relationships/image" Target="../media/image54.png"/><Relationship Id="rId2" Type="http://schemas.openxmlformats.org/officeDocument/2006/relationships/tags" Target="../tags/tag41.xml"/><Relationship Id="rId16" Type="http://schemas.openxmlformats.org/officeDocument/2006/relationships/image" Target="../media/image46.jpeg"/><Relationship Id="rId20" Type="http://schemas.openxmlformats.org/officeDocument/2006/relationships/image" Target="../media/image50.png"/><Relationship Id="rId29" Type="http://schemas.openxmlformats.org/officeDocument/2006/relationships/image" Target="../media/image56.png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11" Type="http://schemas.openxmlformats.org/officeDocument/2006/relationships/image" Target="../media/image41.jpeg"/><Relationship Id="rId24" Type="http://schemas.openxmlformats.org/officeDocument/2006/relationships/image" Target="../media/image53.png"/><Relationship Id="rId32" Type="http://schemas.openxmlformats.org/officeDocument/2006/relationships/image" Target="../media/image59.png"/><Relationship Id="rId5" Type="http://schemas.openxmlformats.org/officeDocument/2006/relationships/oleObject" Target="../embeddings/oleObject38.bin"/><Relationship Id="rId15" Type="http://schemas.openxmlformats.org/officeDocument/2006/relationships/image" Target="../media/image45.jpeg"/><Relationship Id="rId23" Type="http://schemas.openxmlformats.org/officeDocument/2006/relationships/image" Target="../media/image52.png"/><Relationship Id="rId28" Type="http://schemas.microsoft.com/office/2007/relationships/hdphoto" Target="../media/hdphoto3.wdp"/><Relationship Id="rId10" Type="http://schemas.openxmlformats.org/officeDocument/2006/relationships/image" Target="../media/image40.jpeg"/><Relationship Id="rId19" Type="http://schemas.openxmlformats.org/officeDocument/2006/relationships/image" Target="../media/image49.png"/><Relationship Id="rId31" Type="http://schemas.openxmlformats.org/officeDocument/2006/relationships/image" Target="../media/image5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9.jpeg"/><Relationship Id="rId14" Type="http://schemas.openxmlformats.org/officeDocument/2006/relationships/image" Target="../media/image44.jpeg"/><Relationship Id="rId22" Type="http://schemas.microsoft.com/office/2007/relationships/hdphoto" Target="../media/hdphoto1.wdp"/><Relationship Id="rId27" Type="http://schemas.openxmlformats.org/officeDocument/2006/relationships/image" Target="../media/image55.png"/><Relationship Id="rId30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74.jpe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5" Type="http://schemas.openxmlformats.org/officeDocument/2006/relationships/image" Target="../media/image78.png"/><Relationship Id="rId2" Type="http://schemas.openxmlformats.org/officeDocument/2006/relationships/tags" Target="../tags/tag4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svg"/><Relationship Id="rId19" Type="http://schemas.openxmlformats.org/officeDocument/2006/relationships/image" Target="../media/image7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98.jpe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tags" Target="../tags/tag43.xml"/><Relationship Id="rId16" Type="http://schemas.openxmlformats.org/officeDocument/2006/relationships/image" Target="../media/image93.jpe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92.jpeg"/><Relationship Id="rId23" Type="http://schemas.openxmlformats.org/officeDocument/2006/relationships/image" Target="../media/image100.png"/><Relationship Id="rId28" Type="http://schemas.openxmlformats.org/officeDocument/2006/relationships/image" Target="../media/image105.tiff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6.jpe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tags" Target="../tags/tag48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11" Type="http://schemas.openxmlformats.org/officeDocument/2006/relationships/image" Target="../media/image112.png"/><Relationship Id="rId5" Type="http://schemas.openxmlformats.org/officeDocument/2006/relationships/oleObject" Target="../embeddings/oleObject45.bin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3.jpg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4.jpg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5.jpg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6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7.jp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8.jpe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9.jp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jp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3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3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3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8.jpg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9.jpg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4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0.jpg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4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1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4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2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4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3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4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4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5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5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38.jpg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5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5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5.png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34.sv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5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5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5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0.xml"/></Relationships>
</file>

<file path=ppt/slides/_rels/slide98.xml.rels><?xml version="1.0" encoding="UTF-8" standalone="yes"?>
<Relationships xmlns="http://schemas.openxmlformats.org/package/2006/relationships"><Relationship Id="rId117" Type="http://schemas.openxmlformats.org/officeDocument/2006/relationships/tags" Target="../tags/tag200.xml"/><Relationship Id="rId21" Type="http://schemas.openxmlformats.org/officeDocument/2006/relationships/tags" Target="../tags/tag104.xml"/><Relationship Id="rId42" Type="http://schemas.openxmlformats.org/officeDocument/2006/relationships/tags" Target="../tags/tag125.xml"/><Relationship Id="rId63" Type="http://schemas.openxmlformats.org/officeDocument/2006/relationships/tags" Target="../tags/tag146.xml"/><Relationship Id="rId84" Type="http://schemas.openxmlformats.org/officeDocument/2006/relationships/tags" Target="../tags/tag167.xml"/><Relationship Id="rId138" Type="http://schemas.openxmlformats.org/officeDocument/2006/relationships/tags" Target="../tags/tag221.xml"/><Relationship Id="rId107" Type="http://schemas.openxmlformats.org/officeDocument/2006/relationships/tags" Target="../tags/tag190.xml"/><Relationship Id="rId11" Type="http://schemas.openxmlformats.org/officeDocument/2006/relationships/tags" Target="../tags/tag94.xml"/><Relationship Id="rId32" Type="http://schemas.openxmlformats.org/officeDocument/2006/relationships/tags" Target="../tags/tag115.xml"/><Relationship Id="rId53" Type="http://schemas.openxmlformats.org/officeDocument/2006/relationships/tags" Target="../tags/tag136.xml"/><Relationship Id="rId74" Type="http://schemas.openxmlformats.org/officeDocument/2006/relationships/tags" Target="../tags/tag157.xml"/><Relationship Id="rId128" Type="http://schemas.openxmlformats.org/officeDocument/2006/relationships/tags" Target="../tags/tag211.xml"/><Relationship Id="rId149" Type="http://schemas.openxmlformats.org/officeDocument/2006/relationships/tags" Target="../tags/tag232.xml"/><Relationship Id="rId5" Type="http://schemas.openxmlformats.org/officeDocument/2006/relationships/tags" Target="../tags/tag88.xml"/><Relationship Id="rId95" Type="http://schemas.openxmlformats.org/officeDocument/2006/relationships/tags" Target="../tags/tag178.xml"/><Relationship Id="rId22" Type="http://schemas.openxmlformats.org/officeDocument/2006/relationships/tags" Target="../tags/tag105.xml"/><Relationship Id="rId27" Type="http://schemas.openxmlformats.org/officeDocument/2006/relationships/tags" Target="../tags/tag110.xml"/><Relationship Id="rId43" Type="http://schemas.openxmlformats.org/officeDocument/2006/relationships/tags" Target="../tags/tag126.xml"/><Relationship Id="rId48" Type="http://schemas.openxmlformats.org/officeDocument/2006/relationships/tags" Target="../tags/tag131.xml"/><Relationship Id="rId64" Type="http://schemas.openxmlformats.org/officeDocument/2006/relationships/tags" Target="../tags/tag147.xml"/><Relationship Id="rId69" Type="http://schemas.openxmlformats.org/officeDocument/2006/relationships/tags" Target="../tags/tag152.xml"/><Relationship Id="rId113" Type="http://schemas.openxmlformats.org/officeDocument/2006/relationships/tags" Target="../tags/tag196.xml"/><Relationship Id="rId118" Type="http://schemas.openxmlformats.org/officeDocument/2006/relationships/tags" Target="../tags/tag201.xml"/><Relationship Id="rId134" Type="http://schemas.openxmlformats.org/officeDocument/2006/relationships/tags" Target="../tags/tag217.xml"/><Relationship Id="rId139" Type="http://schemas.openxmlformats.org/officeDocument/2006/relationships/tags" Target="../tags/tag222.xml"/><Relationship Id="rId80" Type="http://schemas.openxmlformats.org/officeDocument/2006/relationships/tags" Target="../tags/tag163.xml"/><Relationship Id="rId85" Type="http://schemas.openxmlformats.org/officeDocument/2006/relationships/tags" Target="../tags/tag168.xml"/><Relationship Id="rId150" Type="http://schemas.openxmlformats.org/officeDocument/2006/relationships/tags" Target="../tags/tag233.xml"/><Relationship Id="rId155" Type="http://schemas.openxmlformats.org/officeDocument/2006/relationships/image" Target="../media/image1.emf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33" Type="http://schemas.openxmlformats.org/officeDocument/2006/relationships/tags" Target="../tags/tag116.xml"/><Relationship Id="rId38" Type="http://schemas.openxmlformats.org/officeDocument/2006/relationships/tags" Target="../tags/tag121.xml"/><Relationship Id="rId59" Type="http://schemas.openxmlformats.org/officeDocument/2006/relationships/tags" Target="../tags/tag142.xml"/><Relationship Id="rId103" Type="http://schemas.openxmlformats.org/officeDocument/2006/relationships/tags" Target="../tags/tag186.xml"/><Relationship Id="rId108" Type="http://schemas.openxmlformats.org/officeDocument/2006/relationships/tags" Target="../tags/tag191.xml"/><Relationship Id="rId124" Type="http://schemas.openxmlformats.org/officeDocument/2006/relationships/tags" Target="../tags/tag207.xml"/><Relationship Id="rId129" Type="http://schemas.openxmlformats.org/officeDocument/2006/relationships/tags" Target="../tags/tag212.xml"/><Relationship Id="rId54" Type="http://schemas.openxmlformats.org/officeDocument/2006/relationships/tags" Target="../tags/tag137.xml"/><Relationship Id="rId70" Type="http://schemas.openxmlformats.org/officeDocument/2006/relationships/tags" Target="../tags/tag153.xml"/><Relationship Id="rId75" Type="http://schemas.openxmlformats.org/officeDocument/2006/relationships/tags" Target="../tags/tag158.xml"/><Relationship Id="rId91" Type="http://schemas.openxmlformats.org/officeDocument/2006/relationships/tags" Target="../tags/tag174.xml"/><Relationship Id="rId96" Type="http://schemas.openxmlformats.org/officeDocument/2006/relationships/tags" Target="../tags/tag179.xml"/><Relationship Id="rId140" Type="http://schemas.openxmlformats.org/officeDocument/2006/relationships/tags" Target="../tags/tag223.xml"/><Relationship Id="rId145" Type="http://schemas.openxmlformats.org/officeDocument/2006/relationships/tags" Target="../tags/tag228.xml"/><Relationship Id="rId1" Type="http://schemas.openxmlformats.org/officeDocument/2006/relationships/vmlDrawing" Target="../drawings/vmlDrawing84.vml"/><Relationship Id="rId6" Type="http://schemas.openxmlformats.org/officeDocument/2006/relationships/tags" Target="../tags/tag89.xml"/><Relationship Id="rId23" Type="http://schemas.openxmlformats.org/officeDocument/2006/relationships/tags" Target="../tags/tag106.xml"/><Relationship Id="rId28" Type="http://schemas.openxmlformats.org/officeDocument/2006/relationships/tags" Target="../tags/tag111.xml"/><Relationship Id="rId49" Type="http://schemas.openxmlformats.org/officeDocument/2006/relationships/tags" Target="../tags/tag132.xml"/><Relationship Id="rId114" Type="http://schemas.openxmlformats.org/officeDocument/2006/relationships/tags" Target="../tags/tag197.xml"/><Relationship Id="rId119" Type="http://schemas.openxmlformats.org/officeDocument/2006/relationships/tags" Target="../tags/tag202.xml"/><Relationship Id="rId44" Type="http://schemas.openxmlformats.org/officeDocument/2006/relationships/tags" Target="../tags/tag127.xml"/><Relationship Id="rId60" Type="http://schemas.openxmlformats.org/officeDocument/2006/relationships/tags" Target="../tags/tag143.xml"/><Relationship Id="rId65" Type="http://schemas.openxmlformats.org/officeDocument/2006/relationships/tags" Target="../tags/tag148.xml"/><Relationship Id="rId81" Type="http://schemas.openxmlformats.org/officeDocument/2006/relationships/tags" Target="../tags/tag164.xml"/><Relationship Id="rId86" Type="http://schemas.openxmlformats.org/officeDocument/2006/relationships/tags" Target="../tags/tag169.xml"/><Relationship Id="rId130" Type="http://schemas.openxmlformats.org/officeDocument/2006/relationships/tags" Target="../tags/tag213.xml"/><Relationship Id="rId135" Type="http://schemas.openxmlformats.org/officeDocument/2006/relationships/tags" Target="../tags/tag218.xml"/><Relationship Id="rId151" Type="http://schemas.openxmlformats.org/officeDocument/2006/relationships/tags" Target="../tags/tag234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9" Type="http://schemas.openxmlformats.org/officeDocument/2006/relationships/tags" Target="../tags/tag122.xml"/><Relationship Id="rId109" Type="http://schemas.openxmlformats.org/officeDocument/2006/relationships/tags" Target="../tags/tag192.xml"/><Relationship Id="rId34" Type="http://schemas.openxmlformats.org/officeDocument/2006/relationships/tags" Target="../tags/tag117.xml"/><Relationship Id="rId50" Type="http://schemas.openxmlformats.org/officeDocument/2006/relationships/tags" Target="../tags/tag133.xml"/><Relationship Id="rId55" Type="http://schemas.openxmlformats.org/officeDocument/2006/relationships/tags" Target="../tags/tag138.xml"/><Relationship Id="rId76" Type="http://schemas.openxmlformats.org/officeDocument/2006/relationships/tags" Target="../tags/tag159.xml"/><Relationship Id="rId97" Type="http://schemas.openxmlformats.org/officeDocument/2006/relationships/tags" Target="../tags/tag180.xml"/><Relationship Id="rId104" Type="http://schemas.openxmlformats.org/officeDocument/2006/relationships/tags" Target="../tags/tag187.xml"/><Relationship Id="rId120" Type="http://schemas.openxmlformats.org/officeDocument/2006/relationships/tags" Target="../tags/tag203.xml"/><Relationship Id="rId125" Type="http://schemas.openxmlformats.org/officeDocument/2006/relationships/tags" Target="../tags/tag208.xml"/><Relationship Id="rId141" Type="http://schemas.openxmlformats.org/officeDocument/2006/relationships/tags" Target="../tags/tag224.xml"/><Relationship Id="rId146" Type="http://schemas.openxmlformats.org/officeDocument/2006/relationships/tags" Target="../tags/tag229.xml"/><Relationship Id="rId7" Type="http://schemas.openxmlformats.org/officeDocument/2006/relationships/tags" Target="../tags/tag90.xml"/><Relationship Id="rId71" Type="http://schemas.openxmlformats.org/officeDocument/2006/relationships/tags" Target="../tags/tag154.xml"/><Relationship Id="rId92" Type="http://schemas.openxmlformats.org/officeDocument/2006/relationships/tags" Target="../tags/tag175.xml"/><Relationship Id="rId2" Type="http://schemas.openxmlformats.org/officeDocument/2006/relationships/tags" Target="../tags/tag85.xml"/><Relationship Id="rId29" Type="http://schemas.openxmlformats.org/officeDocument/2006/relationships/tags" Target="../tags/tag112.xml"/><Relationship Id="rId24" Type="http://schemas.openxmlformats.org/officeDocument/2006/relationships/tags" Target="../tags/tag107.xml"/><Relationship Id="rId40" Type="http://schemas.openxmlformats.org/officeDocument/2006/relationships/tags" Target="../tags/tag123.xml"/><Relationship Id="rId45" Type="http://schemas.openxmlformats.org/officeDocument/2006/relationships/tags" Target="../tags/tag128.xml"/><Relationship Id="rId66" Type="http://schemas.openxmlformats.org/officeDocument/2006/relationships/tags" Target="../tags/tag149.xml"/><Relationship Id="rId87" Type="http://schemas.openxmlformats.org/officeDocument/2006/relationships/tags" Target="../tags/tag170.xml"/><Relationship Id="rId110" Type="http://schemas.openxmlformats.org/officeDocument/2006/relationships/tags" Target="../tags/tag193.xml"/><Relationship Id="rId115" Type="http://schemas.openxmlformats.org/officeDocument/2006/relationships/tags" Target="../tags/tag198.xml"/><Relationship Id="rId131" Type="http://schemas.openxmlformats.org/officeDocument/2006/relationships/tags" Target="../tags/tag214.xml"/><Relationship Id="rId136" Type="http://schemas.openxmlformats.org/officeDocument/2006/relationships/tags" Target="../tags/tag219.xml"/><Relationship Id="rId61" Type="http://schemas.openxmlformats.org/officeDocument/2006/relationships/tags" Target="../tags/tag144.xml"/><Relationship Id="rId82" Type="http://schemas.openxmlformats.org/officeDocument/2006/relationships/tags" Target="../tags/tag165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02.xml"/><Relationship Id="rId14" Type="http://schemas.openxmlformats.org/officeDocument/2006/relationships/tags" Target="../tags/tag97.xml"/><Relationship Id="rId30" Type="http://schemas.openxmlformats.org/officeDocument/2006/relationships/tags" Target="../tags/tag113.xml"/><Relationship Id="rId35" Type="http://schemas.openxmlformats.org/officeDocument/2006/relationships/tags" Target="../tags/tag118.xml"/><Relationship Id="rId56" Type="http://schemas.openxmlformats.org/officeDocument/2006/relationships/tags" Target="../tags/tag139.xml"/><Relationship Id="rId77" Type="http://schemas.openxmlformats.org/officeDocument/2006/relationships/tags" Target="../tags/tag160.xml"/><Relationship Id="rId100" Type="http://schemas.openxmlformats.org/officeDocument/2006/relationships/tags" Target="../tags/tag183.xml"/><Relationship Id="rId105" Type="http://schemas.openxmlformats.org/officeDocument/2006/relationships/tags" Target="../tags/tag188.xml"/><Relationship Id="rId126" Type="http://schemas.openxmlformats.org/officeDocument/2006/relationships/tags" Target="../tags/tag209.xml"/><Relationship Id="rId147" Type="http://schemas.openxmlformats.org/officeDocument/2006/relationships/tags" Target="../tags/tag230.xml"/><Relationship Id="rId8" Type="http://schemas.openxmlformats.org/officeDocument/2006/relationships/tags" Target="../tags/tag91.xml"/><Relationship Id="rId51" Type="http://schemas.openxmlformats.org/officeDocument/2006/relationships/tags" Target="../tags/tag134.xml"/><Relationship Id="rId72" Type="http://schemas.openxmlformats.org/officeDocument/2006/relationships/tags" Target="../tags/tag155.xml"/><Relationship Id="rId93" Type="http://schemas.openxmlformats.org/officeDocument/2006/relationships/tags" Target="../tags/tag176.xml"/><Relationship Id="rId98" Type="http://schemas.openxmlformats.org/officeDocument/2006/relationships/tags" Target="../tags/tag181.xml"/><Relationship Id="rId121" Type="http://schemas.openxmlformats.org/officeDocument/2006/relationships/tags" Target="../tags/tag204.xml"/><Relationship Id="rId142" Type="http://schemas.openxmlformats.org/officeDocument/2006/relationships/tags" Target="../tags/tag225.xml"/><Relationship Id="rId3" Type="http://schemas.openxmlformats.org/officeDocument/2006/relationships/tags" Target="../tags/tag86.xml"/><Relationship Id="rId25" Type="http://schemas.openxmlformats.org/officeDocument/2006/relationships/tags" Target="../tags/tag108.xml"/><Relationship Id="rId46" Type="http://schemas.openxmlformats.org/officeDocument/2006/relationships/tags" Target="../tags/tag129.xml"/><Relationship Id="rId67" Type="http://schemas.openxmlformats.org/officeDocument/2006/relationships/tags" Target="../tags/tag150.xml"/><Relationship Id="rId116" Type="http://schemas.openxmlformats.org/officeDocument/2006/relationships/tags" Target="../tags/tag199.xml"/><Relationship Id="rId137" Type="http://schemas.openxmlformats.org/officeDocument/2006/relationships/tags" Target="../tags/tag220.xml"/><Relationship Id="rId20" Type="http://schemas.openxmlformats.org/officeDocument/2006/relationships/tags" Target="../tags/tag103.xml"/><Relationship Id="rId41" Type="http://schemas.openxmlformats.org/officeDocument/2006/relationships/tags" Target="../tags/tag124.xml"/><Relationship Id="rId62" Type="http://schemas.openxmlformats.org/officeDocument/2006/relationships/tags" Target="../tags/tag145.xml"/><Relationship Id="rId83" Type="http://schemas.openxmlformats.org/officeDocument/2006/relationships/tags" Target="../tags/tag166.xml"/><Relationship Id="rId88" Type="http://schemas.openxmlformats.org/officeDocument/2006/relationships/tags" Target="../tags/tag171.xml"/><Relationship Id="rId111" Type="http://schemas.openxmlformats.org/officeDocument/2006/relationships/tags" Target="../tags/tag194.xml"/><Relationship Id="rId132" Type="http://schemas.openxmlformats.org/officeDocument/2006/relationships/tags" Target="../tags/tag215.xml"/><Relationship Id="rId153" Type="http://schemas.openxmlformats.org/officeDocument/2006/relationships/notesSlide" Target="../notesSlides/notesSlide61.xml"/><Relationship Id="rId15" Type="http://schemas.openxmlformats.org/officeDocument/2006/relationships/tags" Target="../tags/tag98.xml"/><Relationship Id="rId36" Type="http://schemas.openxmlformats.org/officeDocument/2006/relationships/tags" Target="../tags/tag119.xml"/><Relationship Id="rId57" Type="http://schemas.openxmlformats.org/officeDocument/2006/relationships/tags" Target="../tags/tag140.xml"/><Relationship Id="rId106" Type="http://schemas.openxmlformats.org/officeDocument/2006/relationships/tags" Target="../tags/tag189.xml"/><Relationship Id="rId127" Type="http://schemas.openxmlformats.org/officeDocument/2006/relationships/tags" Target="../tags/tag210.xml"/><Relationship Id="rId10" Type="http://schemas.openxmlformats.org/officeDocument/2006/relationships/tags" Target="../tags/tag93.xml"/><Relationship Id="rId31" Type="http://schemas.openxmlformats.org/officeDocument/2006/relationships/tags" Target="../tags/tag114.xml"/><Relationship Id="rId52" Type="http://schemas.openxmlformats.org/officeDocument/2006/relationships/tags" Target="../tags/tag135.xml"/><Relationship Id="rId73" Type="http://schemas.openxmlformats.org/officeDocument/2006/relationships/tags" Target="../tags/tag156.xml"/><Relationship Id="rId78" Type="http://schemas.openxmlformats.org/officeDocument/2006/relationships/tags" Target="../tags/tag161.xml"/><Relationship Id="rId94" Type="http://schemas.openxmlformats.org/officeDocument/2006/relationships/tags" Target="../tags/tag177.xml"/><Relationship Id="rId99" Type="http://schemas.openxmlformats.org/officeDocument/2006/relationships/tags" Target="../tags/tag182.xml"/><Relationship Id="rId101" Type="http://schemas.openxmlformats.org/officeDocument/2006/relationships/tags" Target="../tags/tag184.xml"/><Relationship Id="rId122" Type="http://schemas.openxmlformats.org/officeDocument/2006/relationships/tags" Target="../tags/tag205.xml"/><Relationship Id="rId143" Type="http://schemas.openxmlformats.org/officeDocument/2006/relationships/tags" Target="../tags/tag226.xml"/><Relationship Id="rId148" Type="http://schemas.openxmlformats.org/officeDocument/2006/relationships/tags" Target="../tags/tag231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26" Type="http://schemas.openxmlformats.org/officeDocument/2006/relationships/tags" Target="../tags/tag109.xml"/><Relationship Id="rId47" Type="http://schemas.openxmlformats.org/officeDocument/2006/relationships/tags" Target="../tags/tag130.xml"/><Relationship Id="rId68" Type="http://schemas.openxmlformats.org/officeDocument/2006/relationships/tags" Target="../tags/tag151.xml"/><Relationship Id="rId89" Type="http://schemas.openxmlformats.org/officeDocument/2006/relationships/tags" Target="../tags/tag172.xml"/><Relationship Id="rId112" Type="http://schemas.openxmlformats.org/officeDocument/2006/relationships/tags" Target="../tags/tag195.xml"/><Relationship Id="rId133" Type="http://schemas.openxmlformats.org/officeDocument/2006/relationships/tags" Target="../tags/tag216.xml"/><Relationship Id="rId154" Type="http://schemas.openxmlformats.org/officeDocument/2006/relationships/oleObject" Target="../embeddings/oleObject80.bin"/><Relationship Id="rId16" Type="http://schemas.openxmlformats.org/officeDocument/2006/relationships/tags" Target="../tags/tag99.xml"/><Relationship Id="rId37" Type="http://schemas.openxmlformats.org/officeDocument/2006/relationships/tags" Target="../tags/tag120.xml"/><Relationship Id="rId58" Type="http://schemas.openxmlformats.org/officeDocument/2006/relationships/tags" Target="../tags/tag141.xml"/><Relationship Id="rId79" Type="http://schemas.openxmlformats.org/officeDocument/2006/relationships/tags" Target="../tags/tag162.xml"/><Relationship Id="rId102" Type="http://schemas.openxmlformats.org/officeDocument/2006/relationships/tags" Target="../tags/tag185.xml"/><Relationship Id="rId123" Type="http://schemas.openxmlformats.org/officeDocument/2006/relationships/tags" Target="../tags/tag206.xml"/><Relationship Id="rId144" Type="http://schemas.openxmlformats.org/officeDocument/2006/relationships/tags" Target="../tags/tag227.xml"/><Relationship Id="rId90" Type="http://schemas.openxmlformats.org/officeDocument/2006/relationships/tags" Target="../tags/tag17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5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888251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  <a:stCxn id="8" idx="2"/>
            <a:endCxn id="48" idx="2"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stCxn id="48" idx="1"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74459" y="309459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344557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D319C16-2DF0-3681-A882-5D1786A836FC}"/>
              </a:ext>
            </a:extLst>
          </p:cNvPr>
          <p:cNvCxnSpPr/>
          <p:nvPr/>
        </p:nvCxnSpPr>
        <p:spPr>
          <a:xfrm>
            <a:off x="436880" y="3230880"/>
            <a:ext cx="113487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8DEC55DD-165A-1E36-432D-8B6A6D13CA16}"/>
              </a:ext>
            </a:extLst>
          </p:cNvPr>
          <p:cNvSpPr txBox="1"/>
          <p:nvPr/>
        </p:nvSpPr>
        <p:spPr>
          <a:xfrm>
            <a:off x="580769" y="2907714"/>
            <a:ext cx="19867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V8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CECD64E-95A3-6CE8-E191-8221645841BB}"/>
              </a:ext>
            </a:extLst>
          </p:cNvPr>
          <p:cNvSpPr txBox="1"/>
          <p:nvPr/>
        </p:nvSpPr>
        <p:spPr>
          <a:xfrm>
            <a:off x="580769" y="3419536"/>
            <a:ext cx="19867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Libuv</a:t>
            </a:r>
            <a:r>
              <a:rPr lang="de-DE" sz="1400" dirty="0"/>
              <a:t>, OS (</a:t>
            </a:r>
            <a:r>
              <a:rPr lang="de-DE" sz="1400" dirty="0" err="1"/>
              <a:t>Epoll</a:t>
            </a:r>
            <a:r>
              <a:rPr lang="de-DE" sz="1400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1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102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5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9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27.04.22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109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3008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Haben wir schon gesehen </a:t>
            </a:r>
            <a:r>
              <a:rPr lang="de-DE" sz="1400" dirty="0">
                <a:sym typeface="Wingdings" pitchFamily="2" charset="2"/>
              </a:rPr>
              <a:t> Handler der Events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Grundlage für </a:t>
            </a:r>
            <a:r>
              <a:rPr lang="de-DE" sz="1400" dirty="0" err="1"/>
              <a:t>Promises</a:t>
            </a:r>
            <a:r>
              <a:rPr lang="de-DE" sz="1400" dirty="0"/>
              <a:t>, </a:t>
            </a: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Streams, Events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r>
              <a:rPr lang="de-DE" sz="1400" dirty="0"/>
              <a:t>, weil: </a:t>
            </a:r>
            <a:r>
              <a:rPr lang="de-DE" sz="1400" dirty="0" err="1"/>
              <a:t>Functions</a:t>
            </a:r>
            <a:r>
              <a:rPr lang="de-DE" sz="1400" dirty="0"/>
              <a:t>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290F7D26-E6FD-44BC-A5CC-C178C3B0C6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25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290F7D26-E6FD-44BC-A5CC-C178C3B0C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4826257C-5F50-411B-90EE-8914D99EF68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Teamchart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9EB4AE-08D3-4181-9894-8939E3EFDA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2"/>
          </a:solidFill>
        </p:spPr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A57E330-7AFD-404C-97C4-DAC40290A5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3F228E1-0729-4EC2-B19D-0BECBAA67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B5AE6F3-D365-4B93-871C-745D511620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6AF3261C-6FB4-454F-B06A-D824D3DBC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bg2"/>
          </a:solidFill>
        </p:spPr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59675DA-7ED5-4145-AA3E-24A709AB6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3888" y="4525643"/>
            <a:ext cx="1879254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F00F675-6BD0-413D-8B32-EA4FD1FD8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8" y="4841114"/>
            <a:ext cx="1879254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0A5E57F-4742-4B36-9001-9228AC7DC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63142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9BC60929-47A1-49D7-A4E0-1445A5738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286314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723FCF3-1C90-44C9-8C16-D6CCDC4C63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02398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3EDA294-88E5-49EF-8E57-BCDE5095F7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102398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A1DF507-6FB8-4281-B63A-C5D7A05D3C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341652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C59FAC10-F203-442D-B665-EA9B199A2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734165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89EF81C-8872-445A-87D0-AEB69B1ABD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9580906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DB8EF2-A56A-45A2-9671-31B7841A2E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80906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FF2129CB-337C-428A-9ADB-A35FD195F31C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F3194ED5-E648-484C-BC10-14C196B359D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8EB849B-547B-4D00-A972-72B50F0B879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6593FC2-4950-4DD8-A464-784B330DBFB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50762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81CB0432-ECC5-4E51-A12A-0143307AF9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30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81CB0432-ECC5-4E51-A12A-0143307AF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C6EBE41-B296-4E37-853C-06EFEC621B4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Zwei Inhalte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504DC-BDB3-4E3B-BF80-5BC292C0F7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2FAA24C9-C8D2-4B3D-AFA4-62D6E5ABA3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91451722"/>
              </p:ext>
            </p:extLst>
          </p:nvPr>
        </p:nvGraphicFramePr>
        <p:xfrm>
          <a:off x="6221413" y="1592263"/>
          <a:ext cx="5238750" cy="471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7CC794-5CA7-4409-A817-B3D70FB54B37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022B0790-C012-47DC-8EEA-F04CB523725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7FB21-718F-4440-9A9F-879F432987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721FB-4809-4B4D-BB51-212972C7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774635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125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580B7381-D73C-4C46-B58F-683041BD54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16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580B7381-D73C-4C46-B58F-683041BD5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61866440-0819-4CDF-A611-1B288F0E834D}"/>
              </a:ext>
            </a:extLst>
          </p:cNvPr>
          <p:cNvSpPr/>
          <p:nvPr/>
        </p:nvSpPr>
        <p:spPr bwMode="gray">
          <a:xfrm>
            <a:off x="3185962" y="1739807"/>
            <a:ext cx="2473515" cy="154631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656AE89-74AE-4E5C-A639-33716C3AFE49}"/>
              </a:ext>
            </a:extLst>
          </p:cNvPr>
          <p:cNvSpPr/>
          <p:nvPr/>
        </p:nvSpPr>
        <p:spPr bwMode="gray">
          <a:xfrm flipV="1">
            <a:off x="3185962" y="4314823"/>
            <a:ext cx="2473515" cy="41040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9E0F3-A707-4D44-8389-B1DFB02D415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653D43E-31AA-4A5D-9133-E5F9C640A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8E879-3594-483F-BCE9-F3A0BAFC3E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576B0A9-8B40-4039-B646-7EC9149B3DF8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8A46D-E34D-4101-8580-E0B68E61B5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128</a:t>
            </a:fld>
            <a:endParaRPr lang="de-DE" dirty="0"/>
          </a:p>
        </p:txBody>
      </p:sp>
      <p:graphicFrame>
        <p:nvGraphicFramePr>
          <p:cNvPr id="22" name="Chart 32">
            <a:extLst>
              <a:ext uri="{FF2B5EF4-FFF2-40B4-BE49-F238E27FC236}">
                <a16:creationId xmlns:a16="http://schemas.microsoft.com/office/drawing/2014/main" id="{84D2BA9B-DA6F-44FF-B656-48DD402BF86D}"/>
              </a:ext>
            </a:extLst>
          </p:cNvPr>
          <p:cNvGraphicFramePr/>
          <p:nvPr/>
        </p:nvGraphicFramePr>
        <p:xfrm>
          <a:off x="4860762" y="1760756"/>
          <a:ext cx="6737172" cy="15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: Rounded Corners 33">
            <a:extLst>
              <a:ext uri="{FF2B5EF4-FFF2-40B4-BE49-F238E27FC236}">
                <a16:creationId xmlns:a16="http://schemas.microsoft.com/office/drawing/2014/main" id="{806AC4D0-6D10-4423-B33A-5AB3E714ED11}"/>
              </a:ext>
            </a:extLst>
          </p:cNvPr>
          <p:cNvSpPr>
            <a:spLocks/>
          </p:cNvSpPr>
          <p:nvPr/>
        </p:nvSpPr>
        <p:spPr bwMode="gray">
          <a:xfrm>
            <a:off x="4966636" y="1592263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n:m exchange</a:t>
            </a:r>
          </a:p>
        </p:txBody>
      </p:sp>
      <p:graphicFrame>
        <p:nvGraphicFramePr>
          <p:cNvPr id="24" name="Chart 34">
            <a:extLst>
              <a:ext uri="{FF2B5EF4-FFF2-40B4-BE49-F238E27FC236}">
                <a16:creationId xmlns:a16="http://schemas.microsoft.com/office/drawing/2014/main" id="{FC507C5F-E43C-4F53-855B-65787792D2EE}"/>
              </a:ext>
            </a:extLst>
          </p:cNvPr>
          <p:cNvGraphicFramePr/>
          <p:nvPr/>
        </p:nvGraphicFramePr>
        <p:xfrm>
          <a:off x="4860762" y="4931147"/>
          <a:ext cx="6737172" cy="13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Rectangle: Rounded Corners 35">
            <a:extLst>
              <a:ext uri="{FF2B5EF4-FFF2-40B4-BE49-F238E27FC236}">
                <a16:creationId xmlns:a16="http://schemas.microsoft.com/office/drawing/2014/main" id="{C1E35685-F7DE-41B0-9095-A0F1BD6AD56C}"/>
              </a:ext>
            </a:extLst>
          </p:cNvPr>
          <p:cNvSpPr>
            <a:spLocks/>
          </p:cNvSpPr>
          <p:nvPr/>
        </p:nvSpPr>
        <p:spPr bwMode="gray">
          <a:xfrm>
            <a:off x="4966636" y="4572688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n:n exchange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5F0C1CF-7C24-4F55-BBC6-EFA7821FA925}"/>
              </a:ext>
            </a:extLst>
          </p:cNvPr>
          <p:cNvSpPr/>
          <p:nvPr/>
        </p:nvSpPr>
        <p:spPr bwMode="gray">
          <a:xfrm>
            <a:off x="8596574" y="3517645"/>
            <a:ext cx="1702458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Recessed spotlights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Cat nutrition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Bicycle accessories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Sat technique, multimedia …</a:t>
            </a:r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C4EE2BC6-CBBB-460D-8CAF-565F1E88C820}"/>
              </a:ext>
            </a:extLst>
          </p:cNvPr>
          <p:cNvSpPr/>
          <p:nvPr/>
        </p:nvSpPr>
        <p:spPr bwMode="gray">
          <a:xfrm>
            <a:off x="10597457" y="3517645"/>
            <a:ext cx="862706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Car coatings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Seeds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Noveltyshop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Heimtex …</a:t>
            </a:r>
          </a:p>
        </p:txBody>
      </p:sp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E353D7E-DB35-40B3-935A-7443CF311747}"/>
              </a:ext>
            </a:extLst>
          </p:cNvPr>
          <p:cNvGraphicFramePr/>
          <p:nvPr/>
        </p:nvGraphicFramePr>
        <p:xfrm>
          <a:off x="1189299" y="1532000"/>
          <a:ext cx="3265794" cy="48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4BAAA3E1-9275-47F1-9DAD-829261B77B2C}"/>
              </a:ext>
            </a:extLst>
          </p:cNvPr>
          <p:cNvSpPr/>
          <p:nvPr/>
        </p:nvSpPr>
        <p:spPr bwMode="gray">
          <a:xfrm>
            <a:off x="9131300" y="3228975"/>
            <a:ext cx="1331361" cy="257175"/>
          </a:xfrm>
          <a:custGeom>
            <a:avLst/>
            <a:gdLst>
              <a:gd name="connsiteX0" fmla="*/ 0 w 2600325"/>
              <a:gd name="connsiteY0" fmla="*/ 257175 h 257175"/>
              <a:gd name="connsiteX1" fmla="*/ 0 w 2600325"/>
              <a:gd name="connsiteY1" fmla="*/ 147638 h 257175"/>
              <a:gd name="connsiteX2" fmla="*/ 2600325 w 2600325"/>
              <a:gd name="connsiteY2" fmla="*/ 147638 h 257175"/>
              <a:gd name="connsiteX3" fmla="*/ 2600325 w 2600325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325" h="257175">
                <a:moveTo>
                  <a:pt x="0" y="257175"/>
                </a:moveTo>
                <a:lnTo>
                  <a:pt x="0" y="147638"/>
                </a:lnTo>
                <a:lnTo>
                  <a:pt x="2600325" y="147638"/>
                </a:lnTo>
                <a:lnTo>
                  <a:pt x="260032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21FA686-5445-4D81-9812-267A53C81F1F}"/>
              </a:ext>
            </a:extLst>
          </p:cNvPr>
          <p:cNvCxnSpPr>
            <a:cxnSpLocks/>
          </p:cNvCxnSpPr>
          <p:nvPr/>
        </p:nvCxnSpPr>
        <p:spPr bwMode="gray">
          <a:xfrm>
            <a:off x="11115174" y="3228975"/>
            <a:ext cx="0" cy="257175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B68728-2196-42CB-85CC-EE17790566DD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20" name="Textplatzhalter 10">
              <a:extLst>
                <a:ext uri="{FF2B5EF4-FFF2-40B4-BE49-F238E27FC236}">
                  <a16:creationId xmlns:a16="http://schemas.microsoft.com/office/drawing/2014/main" id="{9E3DB06B-2009-487D-AF1C-E146D1BADB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C9C8C3D-810B-47F1-8515-18CBDE1F48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1" name="Textplatzhalter 10">
              <a:extLst>
                <a:ext uri="{FF2B5EF4-FFF2-40B4-BE49-F238E27FC236}">
                  <a16:creationId xmlns:a16="http://schemas.microsoft.com/office/drawing/2014/main" id="{4136163E-3E90-4ED8-8928-A8BC024BDC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0D8F432-3AD0-4482-9766-F23408C0D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4" name="Textplatzhalter 10">
              <a:extLst>
                <a:ext uri="{FF2B5EF4-FFF2-40B4-BE49-F238E27FC236}">
                  <a16:creationId xmlns:a16="http://schemas.microsoft.com/office/drawing/2014/main" id="{307C959A-8A7C-4764-9922-D60EDB678F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6C31AA5-E81B-4962-A48F-EF6C36F17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7" name="Textplatzhalter 10">
              <a:extLst>
                <a:ext uri="{FF2B5EF4-FFF2-40B4-BE49-F238E27FC236}">
                  <a16:creationId xmlns:a16="http://schemas.microsoft.com/office/drawing/2014/main" id="{17E1F53E-099F-4CC8-A8C0-0C8FF88B571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9D9629D-51BA-4A3A-B66C-A0C328D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41" name="Textplatzhalter 10">
              <a:extLst>
                <a:ext uri="{FF2B5EF4-FFF2-40B4-BE49-F238E27FC236}">
                  <a16:creationId xmlns:a16="http://schemas.microsoft.com/office/drawing/2014/main" id="{F346B01E-95E8-4829-AB13-5ACF83EE2B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D2F1D1F-1650-4078-BB36-DC9AACA69F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0" name="Textplatzhalter 10">
              <a:extLst>
                <a:ext uri="{FF2B5EF4-FFF2-40B4-BE49-F238E27FC236}">
                  <a16:creationId xmlns:a16="http://schemas.microsoft.com/office/drawing/2014/main" id="{69060193-F57F-4985-9255-BA19317D7D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86AAE423-F1CD-4527-B996-A777B4FC7F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623C624A-B0F5-4F57-9074-D71A206D08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87D3780-7DF3-4709-BA58-F44F7525E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F6866A-1B79-4B80-9A1B-DB3D923D3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2674885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8D2BBE0-B6D5-4C5F-A5DC-D1E4953D7D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95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8D2BBE0-B6D5-4C5F-A5DC-D1E4953D7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hart 23">
            <a:extLst>
              <a:ext uri="{FF2B5EF4-FFF2-40B4-BE49-F238E27FC236}">
                <a16:creationId xmlns:a16="http://schemas.microsoft.com/office/drawing/2014/main" id="{733C2E66-F5B3-4FA1-86AD-5F59A7B9502B}"/>
              </a:ext>
            </a:extLst>
          </p:cNvPr>
          <p:cNvGraphicFramePr/>
          <p:nvPr/>
        </p:nvGraphicFramePr>
        <p:xfrm>
          <a:off x="1026933" y="1703557"/>
          <a:ext cx="375716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54D921F-8E47-4A1B-9F0C-819A6A60A0D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F5CDF-A4D4-472A-998E-A2B2D1365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0900A-F7A5-4AC1-8864-08523368291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83728AE-A5F6-488E-8CE3-AF15C6AB46C9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40BD6-BDC8-4E9C-AF62-2F9C72861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129</a:t>
            </a:fld>
            <a:endParaRPr lang="de-DE" dirty="0"/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960BF0D1-9E04-4B28-9AC1-3DB10D8CD0F4}"/>
              </a:ext>
            </a:extLst>
          </p:cNvPr>
          <p:cNvSpPr>
            <a:spLocks/>
          </p:cNvSpPr>
          <p:nvPr/>
        </p:nvSpPr>
        <p:spPr bwMode="gray">
          <a:xfrm>
            <a:off x="266491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D-Rath (411)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1A255D01-9EC5-48F3-91AF-8CFF108880DA}"/>
              </a:ext>
            </a:extLst>
          </p:cNvPr>
          <p:cNvSpPr>
            <a:spLocks/>
          </p:cNvSpPr>
          <p:nvPr/>
        </p:nvSpPr>
        <p:spPr bwMode="gray">
          <a:xfrm>
            <a:off x="4458976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Hückelhoven (599)</a:t>
            </a:r>
          </a:p>
        </p:txBody>
      </p:sp>
      <p:sp>
        <p:nvSpPr>
          <p:cNvPr id="20" name="Rectangle: Rounded Corners 39">
            <a:extLst>
              <a:ext uri="{FF2B5EF4-FFF2-40B4-BE49-F238E27FC236}">
                <a16:creationId xmlns:a16="http://schemas.microsoft.com/office/drawing/2014/main" id="{ED8BCB59-FA8D-4C3C-9062-5FB807CA5881}"/>
              </a:ext>
            </a:extLst>
          </p:cNvPr>
          <p:cNvSpPr>
            <a:spLocks/>
          </p:cNvSpPr>
          <p:nvPr/>
        </p:nvSpPr>
        <p:spPr bwMode="gray">
          <a:xfrm>
            <a:off x="6253040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Düren (481)</a:t>
            </a: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3FD8BCBC-C5A2-4E9C-A0B7-902454C0EE1F}"/>
              </a:ext>
            </a:extLst>
          </p:cNvPr>
          <p:cNvSpPr>
            <a:spLocks/>
          </p:cNvSpPr>
          <p:nvPr/>
        </p:nvSpPr>
        <p:spPr bwMode="gray">
          <a:xfrm>
            <a:off x="804710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K-Mühlheim (252)</a:t>
            </a: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39C851A0-392A-458F-8F50-5756CCEB64E3}"/>
              </a:ext>
            </a:extLst>
          </p:cNvPr>
          <p:cNvSpPr>
            <a:spLocks/>
          </p:cNvSpPr>
          <p:nvPr/>
        </p:nvSpPr>
        <p:spPr bwMode="gray">
          <a:xfrm>
            <a:off x="9841167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Herzogenrath (570)</a:t>
            </a:r>
          </a:p>
        </p:txBody>
      </p:sp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01E3C800-C0B9-4EC8-A683-BC7AC5F16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8592"/>
              </p:ext>
            </p:extLst>
          </p:nvPr>
        </p:nvGraphicFramePr>
        <p:xfrm>
          <a:off x="609601" y="5414164"/>
          <a:ext cx="10850560" cy="8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61">
                  <a:extLst>
                    <a:ext uri="{9D8B030D-6E8A-4147-A177-3AD203B41FA5}">
                      <a16:colId xmlns:a16="http://schemas.microsoft.com/office/drawing/2014/main" val="3926383558"/>
                    </a:ext>
                  </a:extLst>
                </a:gridCol>
                <a:gridCol w="1791222">
                  <a:extLst>
                    <a:ext uri="{9D8B030D-6E8A-4147-A177-3AD203B41FA5}">
                      <a16:colId xmlns:a16="http://schemas.microsoft.com/office/drawing/2014/main" val="1904642201"/>
                    </a:ext>
                  </a:extLst>
                </a:gridCol>
                <a:gridCol w="1851416">
                  <a:extLst>
                    <a:ext uri="{9D8B030D-6E8A-4147-A177-3AD203B41FA5}">
                      <a16:colId xmlns:a16="http://schemas.microsoft.com/office/drawing/2014/main" val="158556259"/>
                    </a:ext>
                  </a:extLst>
                </a:gridCol>
                <a:gridCol w="1743553">
                  <a:extLst>
                    <a:ext uri="{9D8B030D-6E8A-4147-A177-3AD203B41FA5}">
                      <a16:colId xmlns:a16="http://schemas.microsoft.com/office/drawing/2014/main" val="4034760510"/>
                    </a:ext>
                  </a:extLst>
                </a:gridCol>
                <a:gridCol w="1926747">
                  <a:extLst>
                    <a:ext uri="{9D8B030D-6E8A-4147-A177-3AD203B41FA5}">
                      <a16:colId xmlns:a16="http://schemas.microsoft.com/office/drawing/2014/main" val="2213940796"/>
                    </a:ext>
                  </a:extLst>
                </a:gridCol>
                <a:gridCol w="1566861">
                  <a:extLst>
                    <a:ext uri="{9D8B030D-6E8A-4147-A177-3AD203B41FA5}">
                      <a16:colId xmlns:a16="http://schemas.microsoft.com/office/drawing/2014/main" val="124512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Raster</a:t>
                      </a:r>
                      <a:r>
                        <a:rPr lang="de-DE" sz="1200" b="0" strike="noStrike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 total</a:t>
                      </a:r>
                    </a:p>
                  </a:txBody>
                  <a:tcPr marL="72000" marR="72000" marT="72000" marB="72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2,121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1,697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1,687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1,390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1,166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9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Updated rasters/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of total</a:t>
                      </a:r>
                      <a:r>
                        <a:rPr lang="de-DE" sz="1200" b="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518/24%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399/24%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396/23%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315/23%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311/27%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26370"/>
                  </a:ext>
                </a:extLst>
              </a:tr>
            </a:tbl>
          </a:graphicData>
        </a:graphic>
      </p:graphicFrame>
      <p:sp>
        <p:nvSpPr>
          <p:cNvPr id="44" name="Rectangle 28">
            <a:extLst>
              <a:ext uri="{FF2B5EF4-FFF2-40B4-BE49-F238E27FC236}">
                <a16:creationId xmlns:a16="http://schemas.microsoft.com/office/drawing/2014/main" id="{EF88F2A4-2618-47DA-94E7-1FCA9AD5CC3B}"/>
              </a:ext>
            </a:extLst>
          </p:cNvPr>
          <p:cNvSpPr/>
          <p:nvPr/>
        </p:nvSpPr>
        <p:spPr bwMode="gray">
          <a:xfrm>
            <a:off x="3064919" y="2086511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695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9C3BC182-DA00-490F-BBA0-ED09A1271007}"/>
              </a:ext>
            </a:extLst>
          </p:cNvPr>
          <p:cNvSpPr/>
          <p:nvPr/>
        </p:nvSpPr>
        <p:spPr bwMode="gray">
          <a:xfrm>
            <a:off x="4930845" y="259376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513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CABDAF63-54C7-437D-89AE-86E0B1901C2C}"/>
              </a:ext>
            </a:extLst>
          </p:cNvPr>
          <p:cNvSpPr/>
          <p:nvPr/>
        </p:nvSpPr>
        <p:spPr bwMode="gray">
          <a:xfrm>
            <a:off x="6726520" y="2668064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503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A158E0A7-4CD2-4D5D-9310-0FC7DA90C769}"/>
              </a:ext>
            </a:extLst>
          </p:cNvPr>
          <p:cNvSpPr/>
          <p:nvPr/>
        </p:nvSpPr>
        <p:spPr bwMode="gray">
          <a:xfrm>
            <a:off x="8497276" y="304334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408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EF4CB3D4-DB7E-438F-93C9-7D60A029DDC8}"/>
              </a:ext>
            </a:extLst>
          </p:cNvPr>
          <p:cNvSpPr/>
          <p:nvPr/>
        </p:nvSpPr>
        <p:spPr bwMode="gray">
          <a:xfrm>
            <a:off x="10297247" y="3085258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401</a:t>
            </a:r>
          </a:p>
        </p:txBody>
      </p:sp>
      <p:graphicFrame>
        <p:nvGraphicFramePr>
          <p:cNvPr id="35" name="Chart 29">
            <a:extLst>
              <a:ext uri="{FF2B5EF4-FFF2-40B4-BE49-F238E27FC236}">
                <a16:creationId xmlns:a16="http://schemas.microsoft.com/office/drawing/2014/main" id="{69DAFC3D-B68F-4C8F-AA33-87F5B8B00F0D}"/>
              </a:ext>
            </a:extLst>
          </p:cNvPr>
          <p:cNvGraphicFramePr>
            <a:graphicFrameLocks/>
          </p:cNvGraphicFramePr>
          <p:nvPr/>
        </p:nvGraphicFramePr>
        <p:xfrm>
          <a:off x="396764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Chart 38">
            <a:extLst>
              <a:ext uri="{FF2B5EF4-FFF2-40B4-BE49-F238E27FC236}">
                <a16:creationId xmlns:a16="http://schemas.microsoft.com/office/drawing/2014/main" id="{1043ED78-EA96-444E-807F-CE815A027217}"/>
              </a:ext>
            </a:extLst>
          </p:cNvPr>
          <p:cNvGraphicFramePr>
            <a:graphicFrameLocks/>
          </p:cNvGraphicFramePr>
          <p:nvPr/>
        </p:nvGraphicFramePr>
        <p:xfrm>
          <a:off x="5761709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Chart 41">
            <a:extLst>
              <a:ext uri="{FF2B5EF4-FFF2-40B4-BE49-F238E27FC236}">
                <a16:creationId xmlns:a16="http://schemas.microsoft.com/office/drawing/2014/main" id="{FF8D9318-930B-49F4-B659-E60D93656084}"/>
              </a:ext>
            </a:extLst>
          </p:cNvPr>
          <p:cNvGraphicFramePr>
            <a:graphicFrameLocks/>
          </p:cNvGraphicFramePr>
          <p:nvPr/>
        </p:nvGraphicFramePr>
        <p:xfrm>
          <a:off x="7555772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8" name="Chart 47">
            <a:extLst>
              <a:ext uri="{FF2B5EF4-FFF2-40B4-BE49-F238E27FC236}">
                <a16:creationId xmlns:a16="http://schemas.microsoft.com/office/drawing/2014/main" id="{2141FDE1-E9D3-4D91-B8E5-DA5EA8A48A59}"/>
              </a:ext>
            </a:extLst>
          </p:cNvPr>
          <p:cNvGraphicFramePr>
            <a:graphicFrameLocks/>
          </p:cNvGraphicFramePr>
          <p:nvPr/>
        </p:nvGraphicFramePr>
        <p:xfrm>
          <a:off x="934983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ED3120A-6725-4CF9-AE5E-D8B70B1281C8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D45AFEE1-77B9-4A5F-9196-A29BC792941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6725F10-FA17-420B-9803-3DB4D4ECA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5" name="Textplatzhalter 10">
              <a:extLst>
                <a:ext uri="{FF2B5EF4-FFF2-40B4-BE49-F238E27FC236}">
                  <a16:creationId xmlns:a16="http://schemas.microsoft.com/office/drawing/2014/main" id="{955921D6-376B-413B-BF74-151CEC0E52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6180116-B65E-403B-BFFD-00CAF52C0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7" name="Textplatzhalter 10">
              <a:extLst>
                <a:ext uri="{FF2B5EF4-FFF2-40B4-BE49-F238E27FC236}">
                  <a16:creationId xmlns:a16="http://schemas.microsoft.com/office/drawing/2014/main" id="{D96591D1-389E-4895-AD18-9895007CBA4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D5574E4-E6E4-446D-AC99-FF3C1C2597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9" name="Textplatzhalter 10">
              <a:extLst>
                <a:ext uri="{FF2B5EF4-FFF2-40B4-BE49-F238E27FC236}">
                  <a16:creationId xmlns:a16="http://schemas.microsoft.com/office/drawing/2014/main" id="{F1EFD731-ED29-44C4-BC09-A8845CB3BC3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DEE4029-AC48-4749-B108-26B6FD3B9A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1" name="Textplatzhalter 10">
              <a:extLst>
                <a:ext uri="{FF2B5EF4-FFF2-40B4-BE49-F238E27FC236}">
                  <a16:creationId xmlns:a16="http://schemas.microsoft.com/office/drawing/2014/main" id="{6B1970E1-D8A9-465F-9B54-43B3F214DD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58BA797-0A97-4938-8574-74E466F5BF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3" name="Textplatzhalter 10">
              <a:extLst>
                <a:ext uri="{FF2B5EF4-FFF2-40B4-BE49-F238E27FC236}">
                  <a16:creationId xmlns:a16="http://schemas.microsoft.com/office/drawing/2014/main" id="{A580AA79-0206-4475-8A2E-5F8B89EEFE1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D13A9CA-85CD-4ECB-8D8C-158F1A721B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5" name="Textplatzhalter 10">
              <a:extLst>
                <a:ext uri="{FF2B5EF4-FFF2-40B4-BE49-F238E27FC236}">
                  <a16:creationId xmlns:a16="http://schemas.microsoft.com/office/drawing/2014/main" id="{8C59D9CA-81DD-4A84-996E-BBC02FCE6CB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2D87539B-78B9-4422-8540-99C80FB6F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DD0FF46-7256-4961-8664-420B6532522C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1 </a:t>
            </a:r>
            <a:r>
              <a:rPr lang="de-DE" sz="1000" dirty="0"/>
              <a:t>All active and stored (“geparkte”) rasters that were reported by at least one store in 2014 (without lab, without not maintained (“nicht gepflegt”)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B74F6D8-B4AA-48B4-8DA4-2BF3BB473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32323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F475F11-D103-44A7-9447-87E0A328E4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F475F11-D103-44A7-9447-87E0A328E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906D3C2-AEC1-43E2-BA03-7A727336905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68 Fliesen – Jahresvergleich Umsatzveränderung und Umsatzanteil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21A756-40E7-4C8B-83E8-99B679214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Unterschiedliche Wachstumsraten der Sortimente bedingen potentiell heterogene Artikelauswahl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C4BA-00F1-4C24-BC64-86F2BA67B31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1547D80-218A-4873-8323-339DFD21C60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910E1-167D-45C8-974D-CE525B7B04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130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D0210B-34B1-4BE1-9024-6C24C6A5686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FM Stores, l-f-l, Category Development, Rolljahr 03/2015, in %</a:t>
            </a:r>
          </a:p>
        </p:txBody>
      </p:sp>
      <p:graphicFrame>
        <p:nvGraphicFramePr>
          <p:cNvPr id="25" name="Chart 12">
            <a:extLst>
              <a:ext uri="{FF2B5EF4-FFF2-40B4-BE49-F238E27FC236}">
                <a16:creationId xmlns:a16="http://schemas.microsoft.com/office/drawing/2014/main" id="{B103C307-5F1E-4F96-8C05-0E94B16BCF29}"/>
              </a:ext>
            </a:extLst>
          </p:cNvPr>
          <p:cNvGraphicFramePr/>
          <p:nvPr/>
        </p:nvGraphicFramePr>
        <p:xfrm>
          <a:off x="2680570" y="2717812"/>
          <a:ext cx="8779591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7B3C8DD1-DF5D-4924-8FA0-5623A32C6F15}"/>
              </a:ext>
            </a:extLst>
          </p:cNvPr>
          <p:cNvGraphicFramePr/>
          <p:nvPr/>
        </p:nvGraphicFramePr>
        <p:xfrm>
          <a:off x="2680570" y="4694520"/>
          <a:ext cx="8779590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98">
            <a:extLst>
              <a:ext uri="{FF2B5EF4-FFF2-40B4-BE49-F238E27FC236}">
                <a16:creationId xmlns:a16="http://schemas.microsoft.com/office/drawing/2014/main" id="{FDC44C4C-508C-45ED-9FD9-06320729E355}"/>
              </a:ext>
            </a:extLst>
          </p:cNvPr>
          <p:cNvSpPr>
            <a:spLocks/>
          </p:cNvSpPr>
          <p:nvPr/>
        </p:nvSpPr>
        <p:spPr bwMode="gray">
          <a:xfrm>
            <a:off x="623888" y="2872657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Umsatz-veränderung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zum Vorjahr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1D788F03-10FE-46AB-B2EE-7E6CDF6437E5}"/>
              </a:ext>
            </a:extLst>
          </p:cNvPr>
          <p:cNvSpPr>
            <a:spLocks/>
          </p:cNvSpPr>
          <p:nvPr/>
        </p:nvSpPr>
        <p:spPr bwMode="gray">
          <a:xfrm>
            <a:off x="623888" y="4827161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Umsatzanteil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vom Gesamtumsatz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ounded Rectangle 66">
            <a:extLst>
              <a:ext uri="{FF2B5EF4-FFF2-40B4-BE49-F238E27FC236}">
                <a16:creationId xmlns:a16="http://schemas.microsoft.com/office/drawing/2014/main" id="{EDDD6EDF-E180-4EBA-B8AE-E437C9062780}"/>
              </a:ext>
            </a:extLst>
          </p:cNvPr>
          <p:cNvSpPr>
            <a:spLocks/>
          </p:cNvSpPr>
          <p:nvPr/>
        </p:nvSpPr>
        <p:spPr bwMode="gray">
          <a:xfrm>
            <a:off x="2973670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DEU</a:t>
            </a:r>
          </a:p>
        </p:txBody>
      </p:sp>
      <p:sp>
        <p:nvSpPr>
          <p:cNvPr id="64" name="Rounded Rectangle 73">
            <a:extLst>
              <a:ext uri="{FF2B5EF4-FFF2-40B4-BE49-F238E27FC236}">
                <a16:creationId xmlns:a16="http://schemas.microsoft.com/office/drawing/2014/main" id="{88A9F1F6-8981-493B-A31E-86123185AF48}"/>
              </a:ext>
            </a:extLst>
          </p:cNvPr>
          <p:cNvSpPr>
            <a:spLocks/>
          </p:cNvSpPr>
          <p:nvPr/>
        </p:nvSpPr>
        <p:spPr bwMode="gray">
          <a:xfrm>
            <a:off x="4371566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</a:t>
            </a:r>
          </a:p>
        </p:txBody>
      </p:sp>
      <p:sp>
        <p:nvSpPr>
          <p:cNvPr id="65" name="Rounded Rectangle 78">
            <a:extLst>
              <a:ext uri="{FF2B5EF4-FFF2-40B4-BE49-F238E27FC236}">
                <a16:creationId xmlns:a16="http://schemas.microsoft.com/office/drawing/2014/main" id="{AD8AD32B-8A79-475E-B516-8D5E9F43A83C}"/>
              </a:ext>
            </a:extLst>
          </p:cNvPr>
          <p:cNvSpPr>
            <a:spLocks/>
          </p:cNvSpPr>
          <p:nvPr/>
        </p:nvSpPr>
        <p:spPr bwMode="gray">
          <a:xfrm>
            <a:off x="5769462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SVN</a:t>
            </a:r>
          </a:p>
        </p:txBody>
      </p:sp>
      <p:sp>
        <p:nvSpPr>
          <p:cNvPr id="66" name="Rounded Rectangle 83">
            <a:extLst>
              <a:ext uri="{FF2B5EF4-FFF2-40B4-BE49-F238E27FC236}">
                <a16:creationId xmlns:a16="http://schemas.microsoft.com/office/drawing/2014/main" id="{3C0839F0-96A7-43C2-AE8F-1C0AC8208698}"/>
              </a:ext>
            </a:extLst>
          </p:cNvPr>
          <p:cNvSpPr>
            <a:spLocks/>
          </p:cNvSpPr>
          <p:nvPr/>
        </p:nvSpPr>
        <p:spPr bwMode="gray">
          <a:xfrm>
            <a:off x="7167358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CZE</a:t>
            </a:r>
          </a:p>
        </p:txBody>
      </p:sp>
      <p:sp>
        <p:nvSpPr>
          <p:cNvPr id="67" name="Rounded Rectangle 88">
            <a:extLst>
              <a:ext uri="{FF2B5EF4-FFF2-40B4-BE49-F238E27FC236}">
                <a16:creationId xmlns:a16="http://schemas.microsoft.com/office/drawing/2014/main" id="{A141AA6B-F3DA-4A62-827F-B1EE5CDAD2BB}"/>
              </a:ext>
            </a:extLst>
          </p:cNvPr>
          <p:cNvSpPr>
            <a:spLocks/>
          </p:cNvSpPr>
          <p:nvPr/>
        </p:nvSpPr>
        <p:spPr bwMode="gray">
          <a:xfrm>
            <a:off x="8565254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HUN</a:t>
            </a:r>
          </a:p>
        </p:txBody>
      </p: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F764DCAF-E3FB-4BA6-B6A7-43DCF28666A1}"/>
              </a:ext>
            </a:extLst>
          </p:cNvPr>
          <p:cNvSpPr/>
          <p:nvPr/>
        </p:nvSpPr>
        <p:spPr bwMode="gray">
          <a:xfrm>
            <a:off x="9963150" y="2461943"/>
            <a:ext cx="12192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GESAMT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083827-04EB-4FB1-9FE2-CDAE06B40CF0}"/>
              </a:ext>
            </a:extLst>
          </p:cNvPr>
          <p:cNvCxnSpPr>
            <a:cxnSpLocks/>
          </p:cNvCxnSpPr>
          <p:nvPr/>
        </p:nvCxnSpPr>
        <p:spPr bwMode="gray">
          <a:xfrm>
            <a:off x="623888" y="4481280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8AD8C849-967B-45FD-A881-E3B3E224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596" y="2059806"/>
            <a:ext cx="437150" cy="29216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26DE205-5E70-4FB4-80FC-74A13EAE3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92" y="2059806"/>
            <a:ext cx="437150" cy="29216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BE6E147C-7D15-43F0-BFB1-CD187B2CB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388" y="2059806"/>
            <a:ext cx="437150" cy="29216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EDA3A3-61EC-4E2C-A126-55C210CEE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0283" y="2059806"/>
            <a:ext cx="437150" cy="29216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4C5EB48-DBDA-4F6E-8905-3D70AD7E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8179" y="2059806"/>
            <a:ext cx="437150" cy="292162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A65CEAD-94B6-403F-BD7C-F29FB8A96C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3688664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3F3A663-6F64-42C7-B53E-F73EFB2B28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57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3F3A663-6F64-42C7-B53E-F73EFB2B2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F7AC3-8CC7-42D4-87AD-7AB16EB5DC4A}"/>
              </a:ext>
            </a:extLst>
          </p:cNvPr>
          <p:cNvCxnSpPr>
            <a:cxnSpLocks/>
          </p:cNvCxnSpPr>
          <p:nvPr/>
        </p:nvCxnSpPr>
        <p:spPr bwMode="gray">
          <a:xfrm>
            <a:off x="7894320" y="2846757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ACFDF386-4E16-4810-9590-5D615BC6BDE7}"/>
              </a:ext>
            </a:extLst>
          </p:cNvPr>
          <p:cNvCxnSpPr>
            <a:cxnSpLocks/>
          </p:cNvCxnSpPr>
          <p:nvPr/>
        </p:nvCxnSpPr>
        <p:spPr bwMode="gray">
          <a:xfrm>
            <a:off x="7894320" y="3877083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EF1D18-6673-487B-AAF7-6A2670A3E914}"/>
              </a:ext>
            </a:extLst>
          </p:cNvPr>
          <p:cNvCxnSpPr>
            <a:cxnSpLocks/>
          </p:cNvCxnSpPr>
          <p:nvPr/>
        </p:nvCxnSpPr>
        <p:spPr bwMode="gray">
          <a:xfrm>
            <a:off x="7894320" y="4907408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1055DD-86BF-45A2-A62A-04752E40EA8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Detailbetrachtung Abteilungsumsatz 44 – Gartenmöbel und Grill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1463A53-A629-4807-9C06-D3350AEF4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Gartenmöbel und Grill mit mittlerer Priorität mit stark variierender Umsatzstreuung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94E03-DD1A-481C-BB4C-EE2B3115574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4DBEE9-D1B1-4DB1-8D19-DF579F174920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3900A2-E2B6-47E5-A16E-CD9E759C9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131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3133-8075-40C8-9CFA-D8A0020AE71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Umsatzstreuung 2014 – In %</a:t>
            </a:r>
          </a:p>
        </p:txBody>
      </p:sp>
      <p:graphicFrame>
        <p:nvGraphicFramePr>
          <p:cNvPr id="26" name="Chart 15">
            <a:extLst>
              <a:ext uri="{FF2B5EF4-FFF2-40B4-BE49-F238E27FC236}">
                <a16:creationId xmlns:a16="http://schemas.microsoft.com/office/drawing/2014/main" id="{E462821F-6B15-4345-9603-E87FA8DD59FF}"/>
              </a:ext>
            </a:extLst>
          </p:cNvPr>
          <p:cNvGraphicFramePr/>
          <p:nvPr/>
        </p:nvGraphicFramePr>
        <p:xfrm>
          <a:off x="617538" y="2044700"/>
          <a:ext cx="7469187" cy="340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Right Triangle 16">
            <a:extLst>
              <a:ext uri="{FF2B5EF4-FFF2-40B4-BE49-F238E27FC236}">
                <a16:creationId xmlns:a16="http://schemas.microsoft.com/office/drawing/2014/main" id="{7C15E9AB-E524-420E-888D-B424300635AA}"/>
              </a:ext>
            </a:extLst>
          </p:cNvPr>
          <p:cNvSpPr/>
          <p:nvPr/>
        </p:nvSpPr>
        <p:spPr bwMode="gray">
          <a:xfrm rot="10800000">
            <a:off x="1094464" y="2185087"/>
            <a:ext cx="6811285" cy="938439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8" name="Parallelogram 17">
            <a:extLst>
              <a:ext uri="{FF2B5EF4-FFF2-40B4-BE49-F238E27FC236}">
                <a16:creationId xmlns:a16="http://schemas.microsoft.com/office/drawing/2014/main" id="{65BB3C70-9D5E-4BB4-B4CA-FB65EBEE69B7}"/>
              </a:ext>
            </a:extLst>
          </p:cNvPr>
          <p:cNvSpPr/>
          <p:nvPr/>
        </p:nvSpPr>
        <p:spPr bwMode="gray">
          <a:xfrm rot="16200000">
            <a:off x="3213328" y="78928"/>
            <a:ext cx="2573560" cy="6811289"/>
          </a:xfrm>
          <a:prstGeom prst="parallelogram">
            <a:avLst>
              <a:gd name="adj" fmla="val 36385"/>
            </a:avLst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9" name="Right Triangle 18">
            <a:extLst>
              <a:ext uri="{FF2B5EF4-FFF2-40B4-BE49-F238E27FC236}">
                <a16:creationId xmlns:a16="http://schemas.microsoft.com/office/drawing/2014/main" id="{3F66839C-F33E-414F-9A4E-1C08302E543B}"/>
              </a:ext>
            </a:extLst>
          </p:cNvPr>
          <p:cNvSpPr/>
          <p:nvPr/>
        </p:nvSpPr>
        <p:spPr bwMode="gray">
          <a:xfrm>
            <a:off x="1094464" y="3839375"/>
            <a:ext cx="6811287" cy="1210732"/>
          </a:xfrm>
          <a:custGeom>
            <a:avLst/>
            <a:gdLst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6710 w 5766710"/>
              <a:gd name="connsiteY2" fmla="*/ 1220141 h 1220141"/>
              <a:gd name="connsiteX3" fmla="*/ 0 w 5766710"/>
              <a:gd name="connsiteY3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403176 w 5766710"/>
              <a:gd name="connsiteY2" fmla="*/ 11382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0364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5127 w 5766710"/>
              <a:gd name="connsiteY2" fmla="*/ 950118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2746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7601"/>
              <a:gd name="connsiteY0" fmla="*/ 1220141 h 1220141"/>
              <a:gd name="connsiteX1" fmla="*/ 0 w 5767601"/>
              <a:gd name="connsiteY1" fmla="*/ 0 h 1220141"/>
              <a:gd name="connsiteX2" fmla="*/ 5767506 w 5767601"/>
              <a:gd name="connsiteY2" fmla="*/ 942974 h 1220141"/>
              <a:gd name="connsiteX3" fmla="*/ 5766710 w 5767601"/>
              <a:gd name="connsiteY3" fmla="*/ 1220141 h 1220141"/>
              <a:gd name="connsiteX4" fmla="*/ 0 w 5767601"/>
              <a:gd name="connsiteY4" fmla="*/ 1220141 h 12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7601" h="1220141">
                <a:moveTo>
                  <a:pt x="0" y="1220141"/>
                </a:moveTo>
                <a:lnTo>
                  <a:pt x="0" y="0"/>
                </a:lnTo>
                <a:lnTo>
                  <a:pt x="5767506" y="942974"/>
                </a:lnTo>
                <a:cubicBezTo>
                  <a:pt x="5768034" y="1032982"/>
                  <a:pt x="5766182" y="1130133"/>
                  <a:pt x="5766710" y="1220141"/>
                </a:cubicBezTo>
                <a:lnTo>
                  <a:pt x="0" y="1220141"/>
                </a:lnTo>
                <a:close/>
              </a:path>
            </a:pathLst>
          </a:cu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CB489541-7AB1-439E-81D4-3D30C1A22677}"/>
              </a:ext>
            </a:extLst>
          </p:cNvPr>
          <p:cNvSpPr txBox="1"/>
          <p:nvPr/>
        </p:nvSpPr>
        <p:spPr bwMode="gray">
          <a:xfrm>
            <a:off x="3594931" y="4492397"/>
            <a:ext cx="14373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441 – Auflagen &amp; Schirme</a:t>
            </a:r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604D3DCB-783C-4EAD-9386-E108B3FB570E}"/>
              </a:ext>
            </a:extLst>
          </p:cNvPr>
          <p:cNvSpPr/>
          <p:nvPr/>
        </p:nvSpPr>
        <p:spPr bwMode="gray">
          <a:xfrm>
            <a:off x="3417308" y="454088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70D89C62-9801-4A50-888B-5559472C6E91}"/>
              </a:ext>
            </a:extLst>
          </p:cNvPr>
          <p:cNvSpPr txBox="1">
            <a:spLocks/>
          </p:cNvSpPr>
          <p:nvPr/>
        </p:nvSpPr>
        <p:spPr bwMode="gray">
          <a:xfrm>
            <a:off x="3509575" y="3939525"/>
            <a:ext cx="15636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433 – Baden &amp; Wassersport</a:t>
            </a: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56E67406-DD0C-4650-9A41-CF8B59EE5185}"/>
              </a:ext>
            </a:extLst>
          </p:cNvPr>
          <p:cNvSpPr>
            <a:spLocks/>
          </p:cNvSpPr>
          <p:nvPr/>
        </p:nvSpPr>
        <p:spPr bwMode="gray">
          <a:xfrm>
            <a:off x="3331952" y="3987587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7" name="TextBox 54">
            <a:extLst>
              <a:ext uri="{FF2B5EF4-FFF2-40B4-BE49-F238E27FC236}">
                <a16:creationId xmlns:a16="http://schemas.microsoft.com/office/drawing/2014/main" id="{A1433EFF-995F-43A7-9F2F-74E1D9735C0E}"/>
              </a:ext>
            </a:extLst>
          </p:cNvPr>
          <p:cNvSpPr txBox="1"/>
          <p:nvPr/>
        </p:nvSpPr>
        <p:spPr bwMode="gray">
          <a:xfrm>
            <a:off x="3957619" y="3559417"/>
            <a:ext cx="9101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442 – Grillgeräte</a:t>
            </a: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0A90A2D0-586C-44D9-8220-1E9F2952F57A}"/>
              </a:ext>
            </a:extLst>
          </p:cNvPr>
          <p:cNvSpPr/>
          <p:nvPr/>
        </p:nvSpPr>
        <p:spPr bwMode="gray">
          <a:xfrm>
            <a:off x="3779996" y="360790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53B93A47-2288-4EDF-BFC5-640D966FCAAD}"/>
              </a:ext>
            </a:extLst>
          </p:cNvPr>
          <p:cNvSpPr txBox="1"/>
          <p:nvPr/>
        </p:nvSpPr>
        <p:spPr bwMode="gray">
          <a:xfrm>
            <a:off x="3304392" y="3281882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443 – Grillzubehör</a:t>
            </a: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51D25352-1075-43F3-A537-9E3DDC3896DB}"/>
              </a:ext>
            </a:extLst>
          </p:cNvPr>
          <p:cNvSpPr/>
          <p:nvPr/>
        </p:nvSpPr>
        <p:spPr bwMode="gray">
          <a:xfrm>
            <a:off x="3126769" y="3330368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3" name="TextBox 60">
            <a:extLst>
              <a:ext uri="{FF2B5EF4-FFF2-40B4-BE49-F238E27FC236}">
                <a16:creationId xmlns:a16="http://schemas.microsoft.com/office/drawing/2014/main" id="{D95FA05C-6265-4C71-8791-DFC2166D230D}"/>
              </a:ext>
            </a:extLst>
          </p:cNvPr>
          <p:cNvSpPr txBox="1"/>
          <p:nvPr/>
        </p:nvSpPr>
        <p:spPr bwMode="gray">
          <a:xfrm>
            <a:off x="1235551" y="3059162"/>
            <a:ext cx="108593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444 – Partyzubehör</a:t>
            </a:r>
          </a:p>
        </p:txBody>
      </p:sp>
      <p:sp>
        <p:nvSpPr>
          <p:cNvPr id="44" name="Oval 61">
            <a:extLst>
              <a:ext uri="{FF2B5EF4-FFF2-40B4-BE49-F238E27FC236}">
                <a16:creationId xmlns:a16="http://schemas.microsoft.com/office/drawing/2014/main" id="{FC7E1F3B-EBC5-4AF4-B07C-7544253F7B0F}"/>
              </a:ext>
            </a:extLst>
          </p:cNvPr>
          <p:cNvSpPr/>
          <p:nvPr/>
        </p:nvSpPr>
        <p:spPr bwMode="gray">
          <a:xfrm>
            <a:off x="1057928" y="3107648"/>
            <a:ext cx="88543" cy="88543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C77BFAA5-8017-44AC-8BBC-0712F70C0DCA}"/>
              </a:ext>
            </a:extLst>
          </p:cNvPr>
          <p:cNvSpPr txBox="1"/>
          <p:nvPr/>
        </p:nvSpPr>
        <p:spPr bwMode="gray">
          <a:xfrm>
            <a:off x="6386646" y="3712399"/>
            <a:ext cx="107157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440 – Gartenmöbel</a:t>
            </a:r>
          </a:p>
        </p:txBody>
      </p:sp>
      <p:sp>
        <p:nvSpPr>
          <p:cNvPr id="47" name="Oval 64">
            <a:extLst>
              <a:ext uri="{FF2B5EF4-FFF2-40B4-BE49-F238E27FC236}">
                <a16:creationId xmlns:a16="http://schemas.microsoft.com/office/drawing/2014/main" id="{3B84F4C0-452A-441B-AD8B-ED1E88D7B096}"/>
              </a:ext>
            </a:extLst>
          </p:cNvPr>
          <p:cNvSpPr/>
          <p:nvPr/>
        </p:nvSpPr>
        <p:spPr bwMode="gray">
          <a:xfrm>
            <a:off x="6209023" y="3760885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9" name="TextBox 66">
            <a:extLst>
              <a:ext uri="{FF2B5EF4-FFF2-40B4-BE49-F238E27FC236}">
                <a16:creationId xmlns:a16="http://schemas.microsoft.com/office/drawing/2014/main" id="{E2F76B57-11FE-4E84-9EE4-5D7C6E02FA32}"/>
              </a:ext>
            </a:extLst>
          </p:cNvPr>
          <p:cNvSpPr txBox="1"/>
          <p:nvPr/>
        </p:nvSpPr>
        <p:spPr bwMode="gray">
          <a:xfrm>
            <a:off x="1890871" y="2572432"/>
            <a:ext cx="84157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438 – Camping</a:t>
            </a:r>
          </a:p>
        </p:txBody>
      </p:sp>
      <p:sp>
        <p:nvSpPr>
          <p:cNvPr id="50" name="Oval 67">
            <a:extLst>
              <a:ext uri="{FF2B5EF4-FFF2-40B4-BE49-F238E27FC236}">
                <a16:creationId xmlns:a16="http://schemas.microsoft.com/office/drawing/2014/main" id="{B9669F42-7E0D-4033-B540-FE07ED8A727C}"/>
              </a:ext>
            </a:extLst>
          </p:cNvPr>
          <p:cNvSpPr/>
          <p:nvPr/>
        </p:nvSpPr>
        <p:spPr bwMode="gray">
          <a:xfrm>
            <a:off x="1713248" y="2620918"/>
            <a:ext cx="88543" cy="8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ABAF87DC-C417-4A2F-B559-63109C32BE7D}"/>
              </a:ext>
            </a:extLst>
          </p:cNvPr>
          <p:cNvSpPr>
            <a:spLocks/>
          </p:cNvSpPr>
          <p:nvPr/>
        </p:nvSpPr>
        <p:spPr bwMode="gray">
          <a:xfrm>
            <a:off x="8746889" y="2649907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13462EB3-362D-498C-9E14-69EAE57EBA88}"/>
              </a:ext>
            </a:extLst>
          </p:cNvPr>
          <p:cNvSpPr>
            <a:spLocks/>
          </p:cNvSpPr>
          <p:nvPr/>
        </p:nvSpPr>
        <p:spPr bwMode="gray">
          <a:xfrm>
            <a:off x="8746889" y="3680233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76E9F44D-0EDC-43CB-8F52-CF642F99FC1C}"/>
              </a:ext>
            </a:extLst>
          </p:cNvPr>
          <p:cNvSpPr>
            <a:spLocks/>
          </p:cNvSpPr>
          <p:nvPr/>
        </p:nvSpPr>
        <p:spPr bwMode="gray">
          <a:xfrm>
            <a:off x="8746889" y="4710558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grpSp>
        <p:nvGrpSpPr>
          <p:cNvPr id="74" name="Group 137">
            <a:extLst>
              <a:ext uri="{FF2B5EF4-FFF2-40B4-BE49-F238E27FC236}">
                <a16:creationId xmlns:a16="http://schemas.microsoft.com/office/drawing/2014/main" id="{B9133C55-9E90-4A38-AA3B-A506075C5796}"/>
              </a:ext>
            </a:extLst>
          </p:cNvPr>
          <p:cNvGrpSpPr/>
          <p:nvPr/>
        </p:nvGrpSpPr>
        <p:grpSpPr bwMode="gray">
          <a:xfrm>
            <a:off x="1091620" y="5517860"/>
            <a:ext cx="4991546" cy="576293"/>
            <a:chOff x="970663" y="5306809"/>
            <a:chExt cx="4991546" cy="576293"/>
          </a:xfrm>
        </p:grpSpPr>
        <p:sp>
          <p:nvSpPr>
            <p:cNvPr id="75" name="Rectangle 136">
              <a:extLst>
                <a:ext uri="{FF2B5EF4-FFF2-40B4-BE49-F238E27FC236}">
                  <a16:creationId xmlns:a16="http://schemas.microsoft.com/office/drawing/2014/main" id="{692F0C13-F120-4E17-846C-2B5D48DF8A3C}"/>
                </a:ext>
              </a:extLst>
            </p:cNvPr>
            <p:cNvSpPr/>
            <p:nvPr/>
          </p:nvSpPr>
          <p:spPr bwMode="gray">
            <a:xfrm>
              <a:off x="3343883" y="5487232"/>
              <a:ext cx="2618326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Anteil am Gesamtumsatz 2014 – In %</a:t>
              </a:r>
            </a:p>
          </p:txBody>
        </p:sp>
        <p:sp>
          <p:nvSpPr>
            <p:cNvPr id="76" name="Isosceles Triangle 135">
              <a:extLst>
                <a:ext uri="{FF2B5EF4-FFF2-40B4-BE49-F238E27FC236}">
                  <a16:creationId xmlns:a16="http://schemas.microsoft.com/office/drawing/2014/main" id="{C9C52A6D-EB88-4EF6-A8E9-DE313A2E5CE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118025" y="5551400"/>
              <a:ext cx="201064" cy="87112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ectangle 134">
              <a:extLst>
                <a:ext uri="{FF2B5EF4-FFF2-40B4-BE49-F238E27FC236}">
                  <a16:creationId xmlns:a16="http://schemas.microsoft.com/office/drawing/2014/main" id="{85BCA58B-5934-4C8E-91D7-DB63CED95BE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663" y="5306809"/>
              <a:ext cx="2204338" cy="5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Umsatz aller Länder in 2014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Abt. 44: 158 Mio. €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C800AA19-2E50-44CD-B8DD-79A3D2178919}"/>
              </a:ext>
            </a:extLst>
          </p:cNvPr>
          <p:cNvSpPr/>
          <p:nvPr/>
        </p:nvSpPr>
        <p:spPr bwMode="gray">
          <a:xfrm>
            <a:off x="2432843" y="6382192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9E55D18-E47A-4681-855D-52D89AF4B38A}"/>
              </a:ext>
            </a:extLst>
          </p:cNvPr>
          <p:cNvSpPr/>
          <p:nvPr/>
        </p:nvSpPr>
        <p:spPr bwMode="gray">
          <a:xfrm>
            <a:off x="3201193" y="6382192"/>
            <a:ext cx="107950" cy="107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2F0108E-EF30-4980-ACC9-2C5EC30B1EE7}"/>
              </a:ext>
            </a:extLst>
          </p:cNvPr>
          <p:cNvSpPr/>
          <p:nvPr/>
        </p:nvSpPr>
        <p:spPr bwMode="gray">
          <a:xfrm>
            <a:off x="3969543" y="6382192"/>
            <a:ext cx="107950" cy="107950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52FD55A9-D521-4F50-9E02-208420AE62B6}"/>
              </a:ext>
            </a:extLst>
          </p:cNvPr>
          <p:cNvSpPr/>
          <p:nvPr/>
        </p:nvSpPr>
        <p:spPr bwMode="gray">
          <a:xfrm>
            <a:off x="4737893" y="6382192"/>
            <a:ext cx="10795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5" name="Rounded Rectangle 23">
            <a:extLst>
              <a:ext uri="{FF2B5EF4-FFF2-40B4-BE49-F238E27FC236}">
                <a16:creationId xmlns:a16="http://schemas.microsoft.com/office/drawing/2014/main" id="{82316302-F2E1-4E79-9063-12BCA9DFED37}"/>
              </a:ext>
            </a:extLst>
          </p:cNvPr>
          <p:cNvSpPr/>
          <p:nvPr/>
        </p:nvSpPr>
        <p:spPr bwMode="gray">
          <a:xfrm>
            <a:off x="9290982" y="2666147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Hoher Umsatzanteil, relativ geringe Umsatzstreuung</a:t>
            </a:r>
          </a:p>
        </p:txBody>
      </p:sp>
      <p:sp>
        <p:nvSpPr>
          <p:cNvPr id="86" name="Rounded Rectangle 25">
            <a:extLst>
              <a:ext uri="{FF2B5EF4-FFF2-40B4-BE49-F238E27FC236}">
                <a16:creationId xmlns:a16="http://schemas.microsoft.com/office/drawing/2014/main" id="{4631301C-C85B-4882-A527-55D2BE906025}"/>
              </a:ext>
            </a:extLst>
          </p:cNvPr>
          <p:cNvSpPr/>
          <p:nvPr/>
        </p:nvSpPr>
        <p:spPr bwMode="gray">
          <a:xfrm>
            <a:off x="9290983" y="3703758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Mittlerer Umsatzanteil, stark variierende Umsatzstreuung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8139EBAB-6247-4BED-9425-64F8E300A2D9}"/>
              </a:ext>
            </a:extLst>
          </p:cNvPr>
          <p:cNvSpPr/>
          <p:nvPr/>
        </p:nvSpPr>
        <p:spPr bwMode="gray">
          <a:xfrm>
            <a:off x="9290982" y="4731106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Niedriger Umsatzanteil, mittlere Umsatzstreuung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91F283E2-B28B-4EE6-B31A-1B55FE563D80}"/>
              </a:ext>
            </a:extLst>
          </p:cNvPr>
          <p:cNvSpPr txBox="1">
            <a:spLocks/>
          </p:cNvSpPr>
          <p:nvPr/>
        </p:nvSpPr>
        <p:spPr bwMode="gray">
          <a:xfrm>
            <a:off x="2592387" y="6355817"/>
            <a:ext cx="4175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Increase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8FB37F1B-C429-40C1-8691-69439D40F0BB}"/>
              </a:ext>
            </a:extLst>
          </p:cNvPr>
          <p:cNvSpPr txBox="1">
            <a:spLocks/>
          </p:cNvSpPr>
          <p:nvPr/>
        </p:nvSpPr>
        <p:spPr bwMode="gray">
          <a:xfrm>
            <a:off x="3360737" y="6355817"/>
            <a:ext cx="4556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Constant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CC1F7DC1-115E-443E-B79C-0D40FE6AE7F5}"/>
              </a:ext>
            </a:extLst>
          </p:cNvPr>
          <p:cNvSpPr txBox="1">
            <a:spLocks/>
          </p:cNvSpPr>
          <p:nvPr/>
        </p:nvSpPr>
        <p:spPr bwMode="gray">
          <a:xfrm>
            <a:off x="4129087" y="6355817"/>
            <a:ext cx="47466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Decrease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2319566E-B586-4B92-ADAC-1F4FE5AAFB35}"/>
              </a:ext>
            </a:extLst>
          </p:cNvPr>
          <p:cNvSpPr txBox="1">
            <a:spLocks/>
          </p:cNvSpPr>
          <p:nvPr/>
        </p:nvSpPr>
        <p:spPr bwMode="gray">
          <a:xfrm>
            <a:off x="4897437" y="6355817"/>
            <a:ext cx="4429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Eliminate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0EB7301-2E1F-44F2-9903-95FBC24B8DE5}"/>
              </a:ext>
            </a:extLst>
          </p:cNvPr>
          <p:cNvSpPr txBox="1">
            <a:spLocks/>
          </p:cNvSpPr>
          <p:nvPr/>
        </p:nvSpPr>
        <p:spPr>
          <a:xfrm>
            <a:off x="623889" y="6355817"/>
            <a:ext cx="171449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Klassifikation beyond the leaflet: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6523880E-8263-4FAF-A85B-52DF820D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82007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3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01-web-spider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URL als Input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Inhalt der Website runterladen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Lokal in Datei speichern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181303"/>
            <a:ext cx="7712947" cy="29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03-web-spider-functions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570433" y="2249713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S. 68 </a:t>
            </a:r>
            <a:r>
              <a:rPr lang="de-DE" sz="1400" dirty="0" err="1"/>
              <a:t>unleashing</a:t>
            </a:r>
            <a:r>
              <a:rPr lang="de-DE" sz="1400" dirty="0"/>
              <a:t> </a:t>
            </a:r>
            <a:r>
              <a:rPr lang="de-DE" sz="1400" dirty="0" err="1"/>
              <a:t>Zalgo</a:t>
            </a:r>
            <a:r>
              <a:rPr lang="de-DE" sz="1400" dirty="0"/>
              <a:t> – Zeit für das ganze Bsp.? Dann müsste man auch Lösung S. 72 zeigen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(</a:t>
            </a:r>
            <a:r>
              <a:rPr lang="de-DE" sz="1400" dirty="0" err="1"/>
              <a:t>wahrs</a:t>
            </a:r>
            <a:r>
              <a:rPr lang="de-DE" sz="1400" dirty="0"/>
              <a:t> nein)</a:t>
            </a:r>
          </a:p>
        </p:txBody>
      </p:sp>
    </p:spTree>
    <p:extLst>
      <p:ext uri="{BB962C8B-B14F-4D97-AF65-F5344CB8AC3E}">
        <p14:creationId xmlns:p14="http://schemas.microsoft.com/office/powerpoint/2010/main" val="15327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article-service.prod-eks.dbs.obi.solutions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Grundlagen der Asynchronität in 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Weiterführende Patterns</a:t>
            </a:r>
            <a:endParaRPr lang="de-DE" dirty="0"/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und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Promise</a:t>
            </a:r>
            <a:r>
              <a:rPr lang="de-DE" sz="1400" dirty="0"/>
              <a:t> Objekt repräsentiert die letztendliche Vollendung oder Fehlschlag einer asynchronen Operation und dem resultierenden Wert</a:t>
            </a:r>
          </a:p>
          <a:p>
            <a:pPr>
              <a:spcAft>
                <a:spcPts val="300"/>
              </a:spcAft>
            </a:pP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267434"/>
            <a:ext cx="6768331" cy="25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04-web-spider-converted-to-promise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Standard API, keine Konvention wie bei </a:t>
            </a:r>
            <a:r>
              <a:rPr lang="de-DE" sz="1400" dirty="0" err="1"/>
              <a:t>Callbacks</a:t>
            </a:r>
            <a:r>
              <a:rPr lang="de-DE" sz="1400" dirty="0"/>
              <a:t>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Durch Chainen kürzerer Syntax, nur einmal catch notwendig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2506E1-8F5E-9547-C214-0046A37C1EF0}"/>
              </a:ext>
            </a:extLst>
          </p:cNvPr>
          <p:cNvSpPr/>
          <p:nvPr/>
        </p:nvSpPr>
        <p:spPr>
          <a:xfrm>
            <a:off x="623888" y="2982970"/>
            <a:ext cx="3574888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05-web-spider-converted-to-async-await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Code sieht synchron aus, trotzdem wird bei </a:t>
            </a:r>
            <a:r>
              <a:rPr lang="de-DE" sz="1400" dirty="0" err="1"/>
              <a:t>await</a:t>
            </a:r>
            <a:r>
              <a:rPr lang="de-DE" sz="1400" dirty="0"/>
              <a:t> nicht der Event Loop geblockt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Daher möglichst immer asynchrone APIs für z.B. Filesystem vorziehen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Bei einem Webserver können also trotzdem noch </a:t>
            </a:r>
            <a:r>
              <a:rPr lang="de-DE" sz="1400" dirty="0" err="1"/>
              <a:t>Requests</a:t>
            </a:r>
            <a:r>
              <a:rPr lang="de-DE" sz="1400" dirty="0"/>
              <a:t> empfangen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FC8C7-556E-4CD3-A82A-474A73A6915D}"/>
              </a:ext>
            </a:extLst>
          </p:cNvPr>
          <p:cNvSpPr/>
          <p:nvPr/>
        </p:nvSpPr>
        <p:spPr>
          <a:xfrm>
            <a:off x="623888" y="2982970"/>
            <a:ext cx="4918496" cy="9707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asyncOperation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30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200" dirty="0" err="1"/>
              <a:t>async</a:t>
            </a:r>
            <a:r>
              <a:rPr lang="de-DE" sz="1200" dirty="0"/>
              <a:t>/</a:t>
            </a:r>
            <a:r>
              <a:rPr lang="de-DE" sz="1200" dirty="0" err="1"/>
              <a:t>await</a:t>
            </a:r>
            <a:r>
              <a:rPr lang="de-DE" sz="1200" dirty="0"/>
              <a:t> mit </a:t>
            </a:r>
            <a:r>
              <a:rPr lang="de-DE" sz="1200" dirty="0" err="1"/>
              <a:t>Array.forEach</a:t>
            </a:r>
            <a:r>
              <a:rPr lang="de-DE" sz="1200" dirty="0"/>
              <a:t> klappt nicht – kein </a:t>
            </a:r>
            <a:r>
              <a:rPr lang="de-DE" sz="1200" dirty="0" err="1"/>
              <a:t>Bsp</a:t>
            </a:r>
            <a:r>
              <a:rPr lang="de-DE" sz="1200" dirty="0"/>
              <a:t>, damit wir uns das nicht falsch einprägen</a:t>
            </a:r>
          </a:p>
          <a:p>
            <a:pPr algn="l">
              <a:spcAft>
                <a:spcPts val="300"/>
              </a:spcAft>
            </a:pPr>
            <a:endParaRPr lang="de-DE" sz="1200" dirty="0"/>
          </a:p>
          <a:p>
            <a:pPr algn="l">
              <a:spcAft>
                <a:spcPts val="300"/>
              </a:spcAft>
            </a:pPr>
            <a:r>
              <a:rPr lang="de-DE" sz="1200" dirty="0"/>
              <a:t>Stattdessen:</a:t>
            </a:r>
          </a:p>
          <a:p>
            <a:pPr>
              <a:spcAft>
                <a:spcPts val="300"/>
              </a:spcAft>
            </a:pPr>
            <a:r>
              <a:rPr lang="de-DE" sz="1200" dirty="0" err="1"/>
              <a:t>Promise.all</a:t>
            </a:r>
            <a:r>
              <a:rPr lang="de-DE" sz="1200" dirty="0"/>
              <a:t>(</a:t>
            </a:r>
            <a:r>
              <a:rPr lang="de-DE" sz="1200" dirty="0" err="1"/>
              <a:t>iterable</a:t>
            </a:r>
            <a:r>
              <a:rPr lang="de-DE" sz="1200" dirty="0"/>
              <a:t>);</a:t>
            </a:r>
          </a:p>
          <a:p>
            <a:pPr>
              <a:spcAft>
                <a:spcPts val="300"/>
              </a:spcAft>
            </a:pPr>
            <a:endParaRPr lang="de-DE" sz="1200" dirty="0"/>
          </a:p>
          <a:p>
            <a:pPr>
              <a:spcAft>
                <a:spcPts val="300"/>
              </a:spcAft>
            </a:pPr>
            <a:r>
              <a:rPr lang="de-DE" sz="1200" dirty="0" err="1"/>
              <a:t>Bsp</a:t>
            </a:r>
            <a:r>
              <a:rPr lang="de-DE" sz="1200" dirty="0"/>
              <a:t>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280DED-ED03-F464-7B29-073A949FE335}"/>
              </a:ext>
            </a:extLst>
          </p:cNvPr>
          <p:cNvSpPr/>
          <p:nvPr/>
        </p:nvSpPr>
        <p:spPr>
          <a:xfrm>
            <a:off x="623887" y="3197282"/>
            <a:ext cx="8236028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1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9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publish-</a:t>
            </a:r>
            <a:r>
              <a:rPr lang="de-DE" sz="1400" dirty="0" err="1"/>
              <a:t>subscribe</a:t>
            </a:r>
            <a:r>
              <a:rPr lang="de-DE" sz="1400" dirty="0"/>
              <a:t> </a:t>
            </a:r>
            <a:r>
              <a:rPr lang="de-DE" sz="1400" dirty="0" err="1"/>
              <a:t>pattern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EventEmitter</a:t>
            </a:r>
            <a:r>
              <a:rPr lang="de-DE" sz="1400" dirty="0"/>
              <a:t> sendet Nachricht, wenn eine bestimmte Aktion beendet wurde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Loser gekoppelt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 </a:t>
            </a:r>
            <a:r>
              <a:rPr lang="de-DE" sz="1400" dirty="0" err="1"/>
              <a:t>EventEmitter</a:t>
            </a:r>
            <a:r>
              <a:rPr lang="de-DE" sz="1400" dirty="0"/>
              <a:t> S. 78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Event ist wie Broadcast (Rundfunk), Callback ist wie Handshake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6FC9C-9B14-71D9-32C6-6F9F36B78CD3}"/>
              </a:ext>
            </a:extLst>
          </p:cNvPr>
          <p:cNvSpPr/>
          <p:nvPr/>
        </p:nvSpPr>
        <p:spPr>
          <a:xfrm>
            <a:off x="8163568" y="4431563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FC99F-5ABE-4592-4A46-A3AC929CE5FE}"/>
              </a:ext>
            </a:extLst>
          </p:cNvPr>
          <p:cNvSpPr/>
          <p:nvPr/>
        </p:nvSpPr>
        <p:spPr>
          <a:xfrm>
            <a:off x="9799137" y="443156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C82C9C-91DB-224E-F750-510B6E53E811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703568" y="4701563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6796A1-C2D3-8BA8-F87D-79F61E4F4008}"/>
              </a:ext>
            </a:extLst>
          </p:cNvPr>
          <p:cNvSpPr/>
          <p:nvPr/>
        </p:nvSpPr>
        <p:spPr>
          <a:xfrm>
            <a:off x="435501" y="444566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A9695-55D6-19ED-285E-B0DE29AE0C20}"/>
              </a:ext>
            </a:extLst>
          </p:cNvPr>
          <p:cNvSpPr/>
          <p:nvPr/>
        </p:nvSpPr>
        <p:spPr>
          <a:xfrm>
            <a:off x="2790161" y="4445666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C4B378A-35CA-FB96-ADB4-DCC894686ED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975501" y="4715666"/>
            <a:ext cx="1814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4CD22F-6E96-749E-E90C-E8C0922C0945}"/>
              </a:ext>
            </a:extLst>
          </p:cNvPr>
          <p:cNvSpPr/>
          <p:nvPr/>
        </p:nvSpPr>
        <p:spPr>
          <a:xfrm>
            <a:off x="1977778" y="337996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268CDB-C630-C0C6-F38E-BFDC6D2847A4}"/>
              </a:ext>
            </a:extLst>
          </p:cNvPr>
          <p:cNvSpPr/>
          <p:nvPr/>
        </p:nvSpPr>
        <p:spPr>
          <a:xfrm>
            <a:off x="3174246" y="353093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9896F-DB19-7996-713E-799DF2DC786B}"/>
              </a:ext>
            </a:extLst>
          </p:cNvPr>
          <p:cNvSpPr/>
          <p:nvPr/>
        </p:nvSpPr>
        <p:spPr>
          <a:xfrm>
            <a:off x="2927036" y="563040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49B9AF-A6FB-E558-B8F2-7E6301A1BAA4}"/>
              </a:ext>
            </a:extLst>
          </p:cNvPr>
          <p:cNvCxnSpPr>
            <a:cxnSpLocks/>
            <a:stCxn id="14" idx="6"/>
            <a:endCxn id="19" idx="1"/>
          </p:cNvCxnSpPr>
          <p:nvPr/>
        </p:nvCxnSpPr>
        <p:spPr>
          <a:xfrm>
            <a:off x="975501" y="4715666"/>
            <a:ext cx="2030616" cy="99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BCBF4-2519-A6EE-2092-631EDF9C1DF8}"/>
              </a:ext>
            </a:extLst>
          </p:cNvPr>
          <p:cNvCxnSpPr>
            <a:cxnSpLocks/>
            <a:stCxn id="14" idx="6"/>
            <a:endCxn id="18" idx="3"/>
          </p:cNvCxnSpPr>
          <p:nvPr/>
        </p:nvCxnSpPr>
        <p:spPr>
          <a:xfrm flipV="1">
            <a:off x="975501" y="3991851"/>
            <a:ext cx="2277826" cy="72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BA1FF0D-ED26-13A3-EC57-01535141B116}"/>
              </a:ext>
            </a:extLst>
          </p:cNvPr>
          <p:cNvCxnSpPr>
            <a:cxnSpLocks/>
            <a:stCxn id="14" idx="6"/>
            <a:endCxn id="17" idx="4"/>
          </p:cNvCxnSpPr>
          <p:nvPr/>
        </p:nvCxnSpPr>
        <p:spPr>
          <a:xfrm flipV="1">
            <a:off x="975501" y="3919967"/>
            <a:ext cx="1272277" cy="79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95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06-event-emitter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366285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Wahrs</a:t>
            </a:r>
            <a:r>
              <a:rPr lang="de-DE" sz="1400" dirty="0"/>
              <a:t> nicht: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Bsp. </a:t>
            </a:r>
            <a:r>
              <a:rPr lang="de-DE" sz="1400" dirty="0" err="1"/>
              <a:t>EventEmitter</a:t>
            </a:r>
            <a:r>
              <a:rPr lang="de-DE" sz="1400" dirty="0"/>
              <a:t> S. 79+80? Oder </a:t>
            </a:r>
            <a:r>
              <a:rPr lang="de-DE" sz="1400" dirty="0" err="1"/>
              <a:t>vlt</a:t>
            </a:r>
            <a:r>
              <a:rPr lang="de-DE" sz="1400" dirty="0"/>
              <a:t>  eher 81+82, da </a:t>
            </a:r>
            <a:r>
              <a:rPr lang="de-DE" sz="1400" dirty="0" err="1"/>
              <a:t>extended</a:t>
            </a:r>
            <a:r>
              <a:rPr lang="de-DE" sz="1400" dirty="0"/>
              <a:t> Klasse </a:t>
            </a:r>
            <a:r>
              <a:rPr lang="de-DE" sz="1400" dirty="0" err="1"/>
              <a:t>EventEmitter</a:t>
            </a:r>
            <a:r>
              <a:rPr lang="de-DE" sz="1400" dirty="0"/>
              <a:t>, so wie es eher in </a:t>
            </a:r>
            <a:r>
              <a:rPr lang="de-DE" sz="1400" dirty="0" err="1"/>
              <a:t>Node</a:t>
            </a:r>
            <a:r>
              <a:rPr lang="de-DE" sz="1400" dirty="0"/>
              <a:t> üblich ist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 (</a:t>
            </a:r>
            <a:r>
              <a:rPr lang="de-DE" sz="1400" dirty="0" err="1"/>
              <a:t>wahrs</a:t>
            </a:r>
            <a:r>
              <a:rPr lang="de-DE" sz="1400" dirty="0"/>
              <a:t> eher nicht?)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Bsp. 06-gzip-buffer-vs-stream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Aufgaben am Ende von Kapitel? </a:t>
            </a:r>
            <a:r>
              <a:rPr lang="de-DE" sz="1200" dirty="0" err="1">
                <a:sym typeface="Wingdings" pitchFamily="2" charset="2"/>
              </a:rPr>
              <a:t>Bzw</a:t>
            </a:r>
            <a:r>
              <a:rPr lang="de-DE" sz="1200" dirty="0">
                <a:sym typeface="Wingdings" pitchFamily="2" charset="2"/>
              </a:rPr>
              <a:t> Wissensabfragen? Oder wie Interaktivität schaffen?</a:t>
            </a:r>
          </a:p>
          <a:p>
            <a:r>
              <a:rPr lang="de-DE" sz="1200" dirty="0">
                <a:sym typeface="Wingdings" pitchFamily="2" charset="2"/>
              </a:rPr>
              <a:t>Mehr Bilder zum verdeutlichen von Konzepten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stCxn id="8" idx="3"/>
            <a:endCxn id="24" idx="1"/>
          </p:cNvCxnSpPr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5040-AD6B-6F4B-621B-4D1DDD4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42AEDF-AE62-F099-3140-3D137579F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E3D9A-8E9E-5A41-C039-525630FD2A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5C3C00-A03C-EB29-959A-90C717755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C8245D-DEEC-394C-C9CF-0CE9FC62C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416770" name="Picture 2">
            <a:extLst>
              <a:ext uri="{FF2B5EF4-FFF2-40B4-BE49-F238E27FC236}">
                <a16:creationId xmlns:a16="http://schemas.microsoft.com/office/drawing/2014/main" id="{7E5A39D2-CCF0-EE33-C574-816EC8B7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17832"/>
            <a:ext cx="5971136" cy="3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F6B001-6DD7-A3C8-573D-E2644188A11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Das anstatt die Folien vorher? Beides? (</a:t>
            </a:r>
            <a:r>
              <a:rPr lang="de-DE" sz="1400" dirty="0" err="1"/>
              <a:t>eig</a:t>
            </a:r>
            <a:r>
              <a:rPr lang="de-DE" sz="1400" dirty="0"/>
              <a:t> wird der Punkt ja schon auf der Grafik erklärt, wo Client und Server abgebildet sind)</a:t>
            </a:r>
          </a:p>
        </p:txBody>
      </p:sp>
    </p:spTree>
    <p:extLst>
      <p:ext uri="{BB962C8B-B14F-4D97-AF65-F5344CB8AC3E}">
        <p14:creationId xmlns:p14="http://schemas.microsoft.com/office/powerpoint/2010/main" val="786099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Effizienter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Memory Verbrauch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Verarbeitungszeit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Ermöglicht überhaupt erst das Verarbeiten großer Datenmengen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	V8 </a:t>
            </a:r>
            <a:r>
              <a:rPr lang="de-DE" sz="1400" dirty="0" err="1"/>
              <a:t>Buffer</a:t>
            </a:r>
            <a:r>
              <a:rPr lang="de-DE" sz="1400" dirty="0"/>
              <a:t> sind </a:t>
            </a:r>
            <a:r>
              <a:rPr lang="de-DE" sz="1400" dirty="0" err="1"/>
              <a:t>grds</a:t>
            </a:r>
            <a:r>
              <a:rPr lang="de-DE" sz="1400" dirty="0"/>
              <a:t>. in Größe beschränkt (</a:t>
            </a:r>
            <a:r>
              <a:rPr lang="de-DE" sz="1400" dirty="0" err="1"/>
              <a:t>Node</a:t>
            </a:r>
            <a:r>
              <a:rPr lang="de-DE" sz="1400" dirty="0"/>
              <a:t> 17: 4294967296 Bytes)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Composability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	Einfache Syntax</a:t>
            </a:r>
          </a:p>
        </p:txBody>
      </p:sp>
    </p:spTree>
    <p:extLst>
      <p:ext uri="{BB962C8B-B14F-4D97-AF65-F5344CB8AC3E}">
        <p14:creationId xmlns:p14="http://schemas.microsoft.com/office/powerpoint/2010/main" val="132012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Flowing</a:t>
            </a:r>
            <a:r>
              <a:rPr lang="de-DE" sz="1400" dirty="0"/>
              <a:t> und non-</a:t>
            </a:r>
            <a:r>
              <a:rPr lang="de-DE" sz="1400" dirty="0" err="1"/>
              <a:t>flowing</a:t>
            </a:r>
            <a:r>
              <a:rPr lang="de-DE" sz="1400" dirty="0"/>
              <a:t> ( die Beispiele überhaupt zeigen?)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Async</a:t>
            </a:r>
            <a:r>
              <a:rPr lang="de-DE" sz="1400" dirty="0"/>
              <a:t> </a:t>
            </a:r>
            <a:r>
              <a:rPr lang="de-DE" sz="1400" dirty="0" err="1"/>
              <a:t>iterator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623888" y="49195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08-custom-readable_async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: in Ziel schreiben, z.B. Datei, </a:t>
            </a:r>
            <a:r>
              <a:rPr lang="de-DE" sz="1400" dirty="0" err="1"/>
              <a:t>stdout</a:t>
            </a:r>
            <a:r>
              <a:rPr lang="de-DE" sz="1400" dirty="0"/>
              <a:t>, ...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09-writable-http-entropy-server </a:t>
            </a:r>
            <a:r>
              <a:rPr lang="de-DE" sz="1400" dirty="0">
                <a:sym typeface="Wingdings" pitchFamily="2" charset="2"/>
              </a:rPr>
              <a:t> 10-writable-http-entropy-server-backpressure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Beides zeigen? Oder wie hin zu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kommen?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1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2500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Potentiell blockierende Operationen: I/O, DB-Zugriff, Serveranfrage…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IO ist langsam: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Latenz: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RAM Zugriff: 50 Nanosekunden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Disk: 5 Millisekunden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RAM 100.000x schneller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Bandbreite: ca. 20x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882B46-EE35-04AB-671B-B6B0108161A6}"/>
              </a:ext>
            </a:extLst>
          </p:cNvPr>
          <p:cNvSpPr txBox="1"/>
          <p:nvPr/>
        </p:nvSpPr>
        <p:spPr>
          <a:xfrm>
            <a:off x="9945572" y="5771782"/>
            <a:ext cx="16486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>
                <a:hlinkClick r:id="rId2"/>
              </a:rPr>
              <a:t>Ryan Dahl Präsentation von Node.js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1474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12-async-init-quick-and-easy</a:t>
            </a:r>
          </a:p>
          <a:p>
            <a:pPr>
              <a:spcAft>
                <a:spcPts val="300"/>
              </a:spcAft>
            </a:pPr>
            <a:r>
              <a:rPr lang="de-DE" sz="1400" dirty="0" err="1"/>
              <a:t>Vlt</a:t>
            </a:r>
            <a:r>
              <a:rPr lang="de-DE" sz="1400" dirty="0"/>
              <a:t> nur </a:t>
            </a:r>
            <a:r>
              <a:rPr lang="de-DE" sz="1400" dirty="0" err="1"/>
              <a:t>db.js</a:t>
            </a:r>
            <a:r>
              <a:rPr lang="de-DE" sz="1400" dirty="0"/>
              <a:t> zeigen? Oder noch </a:t>
            </a:r>
            <a:r>
              <a:rPr lang="de-DE" sz="1400" dirty="0" err="1"/>
              <a:t>localInitializationCheck</a:t>
            </a:r>
            <a:r>
              <a:rPr lang="de-DE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13-async-init-queues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wild: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Mongoose</a:t>
            </a:r>
            <a:r>
              <a:rPr lang="de-DE" sz="1400" dirty="0"/>
              <a:t> – MongoDB ORM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3"/>
              </a:rPr>
              <a:t>pg</a:t>
            </a:r>
            <a:r>
              <a:rPr lang="de-DE" sz="1400" dirty="0"/>
              <a:t>  </a:t>
            </a:r>
            <a:r>
              <a:rPr lang="de-DE" sz="1400" dirty="0" err="1"/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 – 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67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/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26071-6E72-4967-A632-AE65C3D3E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950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Standardlayout Folien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623888" y="1172389"/>
            <a:ext cx="10836274" cy="276999"/>
          </a:xfrm>
        </p:spPr>
        <p:txBody>
          <a:bodyPr/>
          <a:lstStyle/>
          <a:p>
            <a:r>
              <a:rPr lang="de-DE" dirty="0"/>
              <a:t>Alle Folien haben denselben Aufbau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515F833D-D48C-46DA-9A10-EE9994DF1F89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BFAF8DA-4013-4F67-807D-6B7B13A54E15}"/>
              </a:ext>
            </a:extLst>
          </p:cNvPr>
          <p:cNvSpPr txBox="1">
            <a:spLocks/>
          </p:cNvSpPr>
          <p:nvPr/>
        </p:nvSpPr>
        <p:spPr bwMode="gray">
          <a:xfrm>
            <a:off x="623887" y="4454327"/>
            <a:ext cx="225266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latin typeface="+mj-lt"/>
              </a:rPr>
              <a:t>Fußnoten </a:t>
            </a:r>
            <a:r>
              <a:rPr lang="de-DE" sz="1400" dirty="0"/>
              <a:t>werden mit Zahlen (1,2,3 etc.) durchnummeriert, nicht mit Sternchen.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0B09C4B0-245F-40FC-BFDC-673AD49B322B}"/>
              </a:ext>
            </a:extLst>
          </p:cNvPr>
          <p:cNvSpPr txBox="1"/>
          <p:nvPr/>
        </p:nvSpPr>
        <p:spPr bwMode="gray">
          <a:xfrm>
            <a:off x="9201150" y="4098489"/>
            <a:ext cx="22590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 dirty="0"/>
              <a:t>In der </a:t>
            </a:r>
            <a:r>
              <a:rPr lang="de-DE" sz="1400" dirty="0">
                <a:latin typeface="+mj-lt"/>
              </a:rPr>
              <a:t>Fußzeile</a:t>
            </a:r>
            <a:r>
              <a:rPr lang="de-DE" sz="1400" dirty="0"/>
              <a:t> jeder Folie stehen die Quelle und das Datum.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422729"/>
            <a:ext cx="225266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Jede Folie hat einen </a:t>
            </a:r>
            <a:r>
              <a:rPr lang="de-DE" sz="1400" dirty="0">
                <a:latin typeface="+mj-lt"/>
              </a:rPr>
              <a:t>Action Title </a:t>
            </a:r>
            <a:r>
              <a:rPr lang="de-DE" sz="1400" dirty="0"/>
              <a:t>und einen</a:t>
            </a:r>
            <a:r>
              <a:rPr lang="de-DE" sz="1400" dirty="0">
                <a:latin typeface="+mj-lt"/>
              </a:rPr>
              <a:t> Subtitle. </a:t>
            </a:r>
            <a:r>
              <a:rPr lang="de-DE" sz="1400" dirty="0"/>
              <a:t>Schriftgröße und Größe des Textfelds dürfen nicht verändert werden.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D4530AB-9C99-4D6D-9C36-69977CADC6B0}"/>
              </a:ext>
            </a:extLst>
          </p:cNvPr>
          <p:cNvSpPr>
            <a:spLocks/>
          </p:cNvSpPr>
          <p:nvPr/>
        </p:nvSpPr>
        <p:spPr bwMode="gray">
          <a:xfrm>
            <a:off x="623888" y="2952750"/>
            <a:ext cx="3062287" cy="42862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5B2223D-147E-4DF9-999A-054EBF2A40A8}"/>
              </a:ext>
            </a:extLst>
          </p:cNvPr>
          <p:cNvCxnSpPr>
            <a:cxnSpLocks/>
          </p:cNvCxnSpPr>
          <p:nvPr/>
        </p:nvCxnSpPr>
        <p:spPr bwMode="gray">
          <a:xfrm>
            <a:off x="623888" y="5200650"/>
            <a:ext cx="2843212" cy="0"/>
          </a:xfrm>
          <a:prstGeom prst="line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0989717-94AC-4D86-876A-468A714FE89B}"/>
              </a:ext>
            </a:extLst>
          </p:cNvPr>
          <p:cNvSpPr>
            <a:spLocks/>
          </p:cNvSpPr>
          <p:nvPr/>
        </p:nvSpPr>
        <p:spPr bwMode="gray">
          <a:xfrm rot="10800000">
            <a:off x="7467598" y="4630519"/>
            <a:ext cx="3992561" cy="52250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F178DFD-3161-4A4E-9BB6-3E79DB1E8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17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608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>
            <a:spLocks/>
          </p:cNvSpPr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2B7E428-2AD3-4FE0-A6E4-ACD85DAA31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3282949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Standardlayout – </a:t>
            </a:r>
            <a:br>
              <a:rPr lang="de-DE" dirty="0"/>
            </a:br>
            <a:r>
              <a:rPr lang="de-DE" dirty="0"/>
              <a:t>Vertraulichkeitsklasse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Titelfolien sind mit der Vertraulichkeitsklasse zu kennzeichnen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4CF882-452E-4E54-82B5-1AD3A8558FE8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136979"/>
            <a:ext cx="22526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Pflichtangabe i.S. der Konzern-richtlinie Informationssicherheit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37B1F0C-5494-4D09-8189-EF846512EA73}"/>
              </a:ext>
            </a:extLst>
          </p:cNvPr>
          <p:cNvGrpSpPr/>
          <p:nvPr/>
        </p:nvGrpSpPr>
        <p:grpSpPr bwMode="gray">
          <a:xfrm>
            <a:off x="623887" y="2390774"/>
            <a:ext cx="3106737" cy="247651"/>
            <a:chOff x="623888" y="2390774"/>
            <a:chExt cx="3068638" cy="247651"/>
          </a:xfrm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1779E021-B990-4C43-AAD4-3E91D2DFB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90774"/>
              <a:ext cx="3068638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81A6624-3D42-4C2A-B76F-E6436FC6B6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340" y="2390774"/>
              <a:ext cx="442185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9C6F2850-2C41-405A-907A-545843D06385}"/>
              </a:ext>
            </a:extLst>
          </p:cNvPr>
          <p:cNvSpPr txBox="1">
            <a:spLocks/>
          </p:cNvSpPr>
          <p:nvPr/>
        </p:nvSpPr>
        <p:spPr bwMode="gray">
          <a:xfrm>
            <a:off x="623887" y="3095143"/>
            <a:ext cx="22370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ohne Risikopotential, </a:t>
            </a:r>
            <a:br>
              <a:rPr lang="de-DE" sz="1000" dirty="0"/>
            </a:br>
            <a:r>
              <a:rPr lang="de-DE" sz="1000" dirty="0"/>
              <a:t>die offen zugänglich sind. </a:t>
            </a:r>
          </a:p>
          <a:p>
            <a:r>
              <a:rPr lang="de-DE" sz="1000" dirty="0">
                <a:latin typeface="+mj-lt"/>
              </a:rPr>
              <a:t>Nur Corporate Communications </a:t>
            </a:r>
            <a:br>
              <a:rPr lang="de-DE" sz="1000" dirty="0">
                <a:latin typeface="+mj-lt"/>
              </a:rPr>
            </a:br>
            <a:r>
              <a:rPr lang="de-DE" sz="1000" dirty="0">
                <a:latin typeface="+mj-lt"/>
              </a:rPr>
              <a:t>&amp; PR darf diese Klasse vergeben!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02AF3A4-1C71-4E4D-88A2-F4E012CBFDAF}"/>
              </a:ext>
            </a:extLst>
          </p:cNvPr>
          <p:cNvSpPr txBox="1">
            <a:spLocks/>
          </p:cNvSpPr>
          <p:nvPr/>
        </p:nvSpPr>
        <p:spPr bwMode="gray">
          <a:xfrm>
            <a:off x="623887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geringem Risikopotential, die grundsätzlich nicht an einen unbestimmten äußeren Empfängerkreis kommuniziert werden. </a:t>
            </a:r>
          </a:p>
          <a:p>
            <a:r>
              <a:rPr lang="de-DE" sz="1000" dirty="0"/>
              <a:t>Diese Informationen dürfen jedem Mitarbeiter der OBI Gruppe zugänglich gemacht werden.</a:t>
            </a:r>
          </a:p>
          <a:p>
            <a:r>
              <a:rPr lang="de-DE" sz="1000" dirty="0">
                <a:latin typeface="+mj-lt"/>
              </a:rPr>
              <a:t>Standardeinstellung für alle nicht anderweitig klassifizierten Informationen.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BD7722C-62B6-4989-BEA4-DC4BF0F0C3AA}"/>
              </a:ext>
            </a:extLst>
          </p:cNvPr>
          <p:cNvSpPr txBox="1">
            <a:spLocks/>
          </p:cNvSpPr>
          <p:nvPr/>
        </p:nvSpPr>
        <p:spPr bwMode="gray">
          <a:xfrm>
            <a:off x="9223139" y="2333143"/>
            <a:ext cx="22370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hohem Risiko, deren Missbrauch einen hohen finanziellen Schaden und/oder eine Beeinträchtigung des Images der OBI Gruppe hervorrufen kann. Informationen dürfen nur einem definierten Mitarbeiterkreis zugänglich gemacht werden.  </a:t>
            </a:r>
            <a:br>
              <a:rPr lang="de-DE" sz="1000" dirty="0"/>
            </a:br>
            <a:r>
              <a:rPr lang="de-DE" sz="1000" dirty="0">
                <a:latin typeface="+mj-lt"/>
              </a:rPr>
              <a:t>Grundsätzlich sind personenbezogene Daten dieser Kategorie zuzuordnen.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89411F7-DDAE-4F74-AC6A-52E0EE255D08}"/>
              </a:ext>
            </a:extLst>
          </p:cNvPr>
          <p:cNvSpPr txBox="1">
            <a:spLocks/>
          </p:cNvSpPr>
          <p:nvPr/>
        </p:nvSpPr>
        <p:spPr bwMode="gray">
          <a:xfrm>
            <a:off x="9223139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sehr hohem Risiko deren Missbrauch einen sehr hohen bis existenz-bedrohenden finanziellen und immateriellen Schaden für die OBI Gruppe hervorrufen kann.</a:t>
            </a:r>
          </a:p>
          <a:p>
            <a:r>
              <a:rPr lang="de-DE" sz="1000" dirty="0">
                <a:latin typeface="+mj-lt"/>
              </a:rPr>
              <a:t>Diese Informationen dürfen nur definierten einzelnen Mitarbeitern zugänglich gemacht werden.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19F4EA-2178-41BF-8CE4-2286E5DEF03F}"/>
              </a:ext>
            </a:extLst>
          </p:cNvPr>
          <p:cNvSpPr/>
          <p:nvPr/>
        </p:nvSpPr>
        <p:spPr bwMode="gray">
          <a:xfrm>
            <a:off x="623889" y="280035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PUBLIC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2A6964-2EB3-4F2D-BA38-70CB6A0A6325}"/>
              </a:ext>
            </a:extLst>
          </p:cNvPr>
          <p:cNvSpPr>
            <a:spLocks/>
          </p:cNvSpPr>
          <p:nvPr/>
        </p:nvSpPr>
        <p:spPr bwMode="gray">
          <a:xfrm>
            <a:off x="623889" y="388620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INTERNAL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0C37658-377D-401E-AD60-5121D73DCAE8}"/>
              </a:ext>
            </a:extLst>
          </p:cNvPr>
          <p:cNvSpPr/>
          <p:nvPr/>
        </p:nvSpPr>
        <p:spPr bwMode="gray">
          <a:xfrm>
            <a:off x="9223139" y="2038350"/>
            <a:ext cx="9019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A28CF5-EDBB-4162-AEB6-C2989C82C67A}"/>
              </a:ext>
            </a:extLst>
          </p:cNvPr>
          <p:cNvSpPr>
            <a:spLocks/>
          </p:cNvSpPr>
          <p:nvPr/>
        </p:nvSpPr>
        <p:spPr bwMode="gray">
          <a:xfrm>
            <a:off x="9223139" y="3886200"/>
            <a:ext cx="13972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STRICTLY CONFIDENTIAL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2E6DD1-3D70-41FB-BD10-B3ACBC5B8E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32360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178137" y="3122675"/>
              <a:ext cx="1804115" cy="30632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58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single-</a:t>
            </a:r>
            <a:r>
              <a:rPr lang="de-DE" dirty="0" err="1"/>
              <a:t>threaded</a:t>
            </a:r>
            <a:r>
              <a:rPr lang="de-DE" dirty="0"/>
              <a:t> Architektur von </a:t>
            </a:r>
            <a:r>
              <a:rPr lang="de-DE" dirty="0" err="1"/>
              <a:t>Node.js</a:t>
            </a:r>
            <a:r>
              <a:rPr lang="de-DE" dirty="0"/>
              <a:t> nutzt non-</a:t>
            </a:r>
            <a:r>
              <a:rPr lang="de-DE" dirty="0" err="1"/>
              <a:t>blocking</a:t>
            </a:r>
            <a:r>
              <a:rPr lang="de-DE" dirty="0"/>
              <a:t> IO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Motivation </a:t>
            </a:r>
            <a:r>
              <a:rPr lang="de-DE" sz="1400" dirty="0" err="1"/>
              <a:t>Node.js</a:t>
            </a:r>
            <a:r>
              <a:rPr lang="de-DE" sz="1400" dirty="0"/>
              <a:t>: Traditioneller Webserver nutzt </a:t>
            </a:r>
            <a:r>
              <a:rPr lang="de-DE" sz="1400" dirty="0" err="1"/>
              <a:t>blocking</a:t>
            </a:r>
            <a:r>
              <a:rPr lang="de-DE" sz="1400" dirty="0"/>
              <a:t> IO und braucht daher mehrere Threads, die dann häufig </a:t>
            </a:r>
            <a:r>
              <a:rPr lang="de-DE" sz="1400" dirty="0" err="1"/>
              <a:t>idlen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alle Sprachen heutzutage haben non </a:t>
            </a:r>
            <a:r>
              <a:rPr lang="de-DE" sz="1400" dirty="0" err="1"/>
              <a:t>blocking</a:t>
            </a:r>
            <a:r>
              <a:rPr lang="de-DE" sz="1400" dirty="0"/>
              <a:t> </a:t>
            </a:r>
            <a:r>
              <a:rPr lang="de-DE" sz="1400" dirty="0">
                <a:sym typeface="Wingdings" pitchFamily="2" charset="2"/>
              </a:rPr>
              <a:t> daher an dieser Stelle </a:t>
            </a:r>
            <a:r>
              <a:rPr lang="de-DE" sz="1400" dirty="0" err="1">
                <a:sym typeface="Wingdings" pitchFamily="2" charset="2"/>
              </a:rPr>
              <a:t>multithreaded</a:t>
            </a:r>
            <a:r>
              <a:rPr lang="de-DE" sz="1400" dirty="0">
                <a:sym typeface="Wingdings" pitchFamily="2" charset="2"/>
              </a:rPr>
              <a:t> Paradigma nicht mehr so wichtig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Wäre JS synchron, wäre der Thread geblockt während IO, dann wäre in der Zeit der Webserver nicht verfügbar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Ausnahmen: crypto.pbkdf2, </a:t>
            </a:r>
            <a:r>
              <a:rPr lang="de-DE" sz="1400" dirty="0" err="1"/>
              <a:t>child_process</a:t>
            </a:r>
            <a:r>
              <a:rPr lang="de-DE" sz="1400" dirty="0"/>
              <a:t> (z.B. </a:t>
            </a:r>
            <a:r>
              <a:rPr lang="de-DE" sz="1400" dirty="0" err="1"/>
              <a:t>Jest</a:t>
            </a:r>
            <a:r>
              <a:rPr lang="de-DE" sz="1400" dirty="0"/>
              <a:t>), …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882B46-EE35-04AB-671B-B6B0108161A6}"/>
              </a:ext>
            </a:extLst>
          </p:cNvPr>
          <p:cNvSpPr txBox="1"/>
          <p:nvPr/>
        </p:nvSpPr>
        <p:spPr>
          <a:xfrm>
            <a:off x="9945572" y="5771782"/>
            <a:ext cx="16486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>
                <a:hlinkClick r:id="rId2"/>
              </a:rPr>
              <a:t>Ryan Dahl Präsentation von Node.js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0051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077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Flaggen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F0B1C93-5D72-4A38-9AF7-C3E4B29A2C23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2449" name="Textfeld 2448">
            <a:extLst>
              <a:ext uri="{FF2B5EF4-FFF2-40B4-BE49-F238E27FC236}">
                <a16:creationId xmlns:a16="http://schemas.microsoft.com/office/drawing/2014/main" id="{DEE8E865-4E82-4BB1-839A-9F81EFD3C9F1}"/>
              </a:ext>
            </a:extLst>
          </p:cNvPr>
          <p:cNvSpPr txBox="1"/>
          <p:nvPr/>
        </p:nvSpPr>
        <p:spPr bwMode="gray">
          <a:xfrm>
            <a:off x="623888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Deutschland</a:t>
            </a:r>
          </a:p>
          <a:p>
            <a:pPr algn="l"/>
            <a:r>
              <a:rPr lang="de-DE" sz="1400" dirty="0"/>
              <a:t>DE | DEU</a:t>
            </a:r>
          </a:p>
        </p:txBody>
      </p:sp>
      <p:sp>
        <p:nvSpPr>
          <p:cNvPr id="2450" name="Textfeld 2449">
            <a:extLst>
              <a:ext uri="{FF2B5EF4-FFF2-40B4-BE49-F238E27FC236}">
                <a16:creationId xmlns:a16="http://schemas.microsoft.com/office/drawing/2014/main" id="{777914ED-1822-4E8F-A6B6-C17FD0EA2B81}"/>
              </a:ext>
            </a:extLst>
          </p:cNvPr>
          <p:cNvSpPr txBox="1"/>
          <p:nvPr/>
        </p:nvSpPr>
        <p:spPr bwMode="gray">
          <a:xfrm>
            <a:off x="2740609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Österreich</a:t>
            </a:r>
          </a:p>
          <a:p>
            <a:pPr algn="l"/>
            <a:r>
              <a:rPr lang="de-DE" sz="1400" dirty="0"/>
              <a:t>AT | AUT</a:t>
            </a:r>
          </a:p>
        </p:txBody>
      </p:sp>
      <p:sp>
        <p:nvSpPr>
          <p:cNvPr id="2451" name="Textfeld 2450">
            <a:extLst>
              <a:ext uri="{FF2B5EF4-FFF2-40B4-BE49-F238E27FC236}">
                <a16:creationId xmlns:a16="http://schemas.microsoft.com/office/drawing/2014/main" id="{F0EED836-E71E-4EC4-B074-F47838997FEE}"/>
              </a:ext>
            </a:extLst>
          </p:cNvPr>
          <p:cNvSpPr txBox="1"/>
          <p:nvPr/>
        </p:nvSpPr>
        <p:spPr bwMode="gray">
          <a:xfrm>
            <a:off x="4857330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Schweiz</a:t>
            </a:r>
          </a:p>
          <a:p>
            <a:pPr algn="l"/>
            <a:r>
              <a:rPr lang="de-DE" sz="1400" dirty="0"/>
              <a:t>CH | CHE</a:t>
            </a:r>
          </a:p>
        </p:txBody>
      </p:sp>
      <p:sp>
        <p:nvSpPr>
          <p:cNvPr id="2452" name="Textfeld 2451">
            <a:extLst>
              <a:ext uri="{FF2B5EF4-FFF2-40B4-BE49-F238E27FC236}">
                <a16:creationId xmlns:a16="http://schemas.microsoft.com/office/drawing/2014/main" id="{DBA71D1B-EC0A-4EFF-9BE0-D8428D175A41}"/>
              </a:ext>
            </a:extLst>
          </p:cNvPr>
          <p:cNvSpPr txBox="1"/>
          <p:nvPr/>
        </p:nvSpPr>
        <p:spPr bwMode="gray">
          <a:xfrm>
            <a:off x="6974051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Italien</a:t>
            </a:r>
          </a:p>
          <a:p>
            <a:pPr algn="l"/>
            <a:r>
              <a:rPr lang="de-DE" sz="1400" dirty="0"/>
              <a:t>IT | ITA</a:t>
            </a:r>
          </a:p>
        </p:txBody>
      </p:sp>
      <p:sp>
        <p:nvSpPr>
          <p:cNvPr id="2453" name="Textfeld 2452">
            <a:extLst>
              <a:ext uri="{FF2B5EF4-FFF2-40B4-BE49-F238E27FC236}">
                <a16:creationId xmlns:a16="http://schemas.microsoft.com/office/drawing/2014/main" id="{554A86F6-268E-4ED5-8E70-104B6FE6B52A}"/>
              </a:ext>
            </a:extLst>
          </p:cNvPr>
          <p:cNvSpPr txBox="1"/>
          <p:nvPr/>
        </p:nvSpPr>
        <p:spPr bwMode="gray">
          <a:xfrm>
            <a:off x="9090772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Slowakei</a:t>
            </a:r>
          </a:p>
          <a:p>
            <a:pPr algn="l"/>
            <a:r>
              <a:rPr lang="de-DE" sz="1400" dirty="0"/>
              <a:t>SK | SVK</a:t>
            </a:r>
          </a:p>
        </p:txBody>
      </p:sp>
      <p:sp>
        <p:nvSpPr>
          <p:cNvPr id="2454" name="Textfeld 2453">
            <a:extLst>
              <a:ext uri="{FF2B5EF4-FFF2-40B4-BE49-F238E27FC236}">
                <a16:creationId xmlns:a16="http://schemas.microsoft.com/office/drawing/2014/main" id="{58CA92F9-87A5-40B6-9FDC-11DB840B0C46}"/>
              </a:ext>
            </a:extLst>
          </p:cNvPr>
          <p:cNvSpPr txBox="1"/>
          <p:nvPr/>
        </p:nvSpPr>
        <p:spPr bwMode="gray">
          <a:xfrm>
            <a:off x="623888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Slowenien</a:t>
            </a:r>
          </a:p>
          <a:p>
            <a:pPr algn="l"/>
            <a:r>
              <a:rPr lang="de-DE" sz="1400" dirty="0"/>
              <a:t>SI | SVN</a:t>
            </a:r>
          </a:p>
        </p:txBody>
      </p:sp>
      <p:sp>
        <p:nvSpPr>
          <p:cNvPr id="2455" name="Textfeld 2454">
            <a:extLst>
              <a:ext uri="{FF2B5EF4-FFF2-40B4-BE49-F238E27FC236}">
                <a16:creationId xmlns:a16="http://schemas.microsoft.com/office/drawing/2014/main" id="{C177D084-AF5A-4AAB-9C54-1F4E6C73896B}"/>
              </a:ext>
            </a:extLst>
          </p:cNvPr>
          <p:cNvSpPr txBox="1"/>
          <p:nvPr/>
        </p:nvSpPr>
        <p:spPr bwMode="gray">
          <a:xfrm>
            <a:off x="2740609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Polen</a:t>
            </a:r>
          </a:p>
          <a:p>
            <a:pPr algn="l"/>
            <a:r>
              <a:rPr lang="de-DE" sz="1400" dirty="0"/>
              <a:t>PL | POL</a:t>
            </a:r>
          </a:p>
        </p:txBody>
      </p:sp>
      <p:sp>
        <p:nvSpPr>
          <p:cNvPr id="2456" name="Textfeld 2455">
            <a:extLst>
              <a:ext uri="{FF2B5EF4-FFF2-40B4-BE49-F238E27FC236}">
                <a16:creationId xmlns:a16="http://schemas.microsoft.com/office/drawing/2014/main" id="{180C9EF1-8AB6-4012-80F9-9CC9C93B0B8F}"/>
              </a:ext>
            </a:extLst>
          </p:cNvPr>
          <p:cNvSpPr txBox="1"/>
          <p:nvPr/>
        </p:nvSpPr>
        <p:spPr bwMode="gray">
          <a:xfrm>
            <a:off x="4857330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Russland</a:t>
            </a:r>
          </a:p>
          <a:p>
            <a:pPr algn="l"/>
            <a:r>
              <a:rPr lang="de-DE" sz="1400" dirty="0"/>
              <a:t>RU | RUS</a:t>
            </a:r>
          </a:p>
        </p:txBody>
      </p:sp>
      <p:sp>
        <p:nvSpPr>
          <p:cNvPr id="2457" name="Textfeld 2456">
            <a:extLst>
              <a:ext uri="{FF2B5EF4-FFF2-40B4-BE49-F238E27FC236}">
                <a16:creationId xmlns:a16="http://schemas.microsoft.com/office/drawing/2014/main" id="{FD54CB1C-E6D0-477F-A5E0-D73FAFEE7819}"/>
              </a:ext>
            </a:extLst>
          </p:cNvPr>
          <p:cNvSpPr txBox="1"/>
          <p:nvPr/>
        </p:nvSpPr>
        <p:spPr bwMode="gray">
          <a:xfrm>
            <a:off x="6974051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Tschechien</a:t>
            </a:r>
          </a:p>
          <a:p>
            <a:pPr algn="l"/>
            <a:r>
              <a:rPr lang="de-DE" sz="1400" dirty="0"/>
              <a:t>CZ | CZE</a:t>
            </a:r>
          </a:p>
        </p:txBody>
      </p:sp>
      <p:sp>
        <p:nvSpPr>
          <p:cNvPr id="2458" name="Textfeld 2457">
            <a:extLst>
              <a:ext uri="{FF2B5EF4-FFF2-40B4-BE49-F238E27FC236}">
                <a16:creationId xmlns:a16="http://schemas.microsoft.com/office/drawing/2014/main" id="{64813431-8EFD-423E-9BCB-B20A080CBFF0}"/>
              </a:ext>
            </a:extLst>
          </p:cNvPr>
          <p:cNvSpPr txBox="1"/>
          <p:nvPr/>
        </p:nvSpPr>
        <p:spPr bwMode="gray">
          <a:xfrm>
            <a:off x="9090772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Ungarn</a:t>
            </a:r>
          </a:p>
          <a:p>
            <a:pPr algn="l"/>
            <a:r>
              <a:rPr lang="de-DE" sz="1400" dirty="0"/>
              <a:t>HU | HUN</a:t>
            </a:r>
          </a:p>
        </p:txBody>
      </p:sp>
      <p:sp>
        <p:nvSpPr>
          <p:cNvPr id="2459" name="Textfeld 2458">
            <a:extLst>
              <a:ext uri="{FF2B5EF4-FFF2-40B4-BE49-F238E27FC236}">
                <a16:creationId xmlns:a16="http://schemas.microsoft.com/office/drawing/2014/main" id="{C1313CF0-65D6-4472-833D-8EA4E6639D1C}"/>
              </a:ext>
            </a:extLst>
          </p:cNvPr>
          <p:cNvSpPr txBox="1">
            <a:spLocks/>
          </p:cNvSpPr>
          <p:nvPr/>
        </p:nvSpPr>
        <p:spPr bwMode="gray">
          <a:xfrm>
            <a:off x="9090772" y="5497279"/>
            <a:ext cx="1374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Europäische Union</a:t>
            </a:r>
          </a:p>
          <a:p>
            <a:pPr algn="l"/>
            <a:r>
              <a:rPr lang="de-DE" sz="1400" dirty="0"/>
              <a:t>EU</a:t>
            </a:r>
          </a:p>
        </p:txBody>
      </p:sp>
      <p:sp>
        <p:nvSpPr>
          <p:cNvPr id="2460" name="Textfeld 2459">
            <a:extLst>
              <a:ext uri="{FF2B5EF4-FFF2-40B4-BE49-F238E27FC236}">
                <a16:creationId xmlns:a16="http://schemas.microsoft.com/office/drawing/2014/main" id="{75324035-A868-4837-A07F-AA046C1D4083}"/>
              </a:ext>
            </a:extLst>
          </p:cNvPr>
          <p:cNvSpPr txBox="1"/>
          <p:nvPr/>
        </p:nvSpPr>
        <p:spPr bwMode="gray">
          <a:xfrm>
            <a:off x="2740609" y="5497279"/>
            <a:ext cx="13740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Vereinigte Staaten von Amerika</a:t>
            </a:r>
          </a:p>
          <a:p>
            <a:pPr algn="l"/>
            <a:r>
              <a:rPr lang="de-DE" sz="1400" dirty="0"/>
              <a:t>US | USA</a:t>
            </a:r>
          </a:p>
        </p:txBody>
      </p:sp>
      <p:sp>
        <p:nvSpPr>
          <p:cNvPr id="2461" name="Textfeld 2460">
            <a:extLst>
              <a:ext uri="{FF2B5EF4-FFF2-40B4-BE49-F238E27FC236}">
                <a16:creationId xmlns:a16="http://schemas.microsoft.com/office/drawing/2014/main" id="{A73BCFA4-E55D-4E37-B6A9-5567DB7FA91B}"/>
              </a:ext>
            </a:extLst>
          </p:cNvPr>
          <p:cNvSpPr txBox="1">
            <a:spLocks/>
          </p:cNvSpPr>
          <p:nvPr/>
        </p:nvSpPr>
        <p:spPr bwMode="gray">
          <a:xfrm>
            <a:off x="623888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Großbritannien</a:t>
            </a:r>
          </a:p>
          <a:p>
            <a:pPr algn="l"/>
            <a:r>
              <a:rPr lang="de-DE" sz="1400" dirty="0"/>
              <a:t>GB | GBR</a:t>
            </a:r>
          </a:p>
        </p:txBody>
      </p:sp>
      <p:sp>
        <p:nvSpPr>
          <p:cNvPr id="2462" name="Textfeld 2461">
            <a:extLst>
              <a:ext uri="{FF2B5EF4-FFF2-40B4-BE49-F238E27FC236}">
                <a16:creationId xmlns:a16="http://schemas.microsoft.com/office/drawing/2014/main" id="{6C6F5322-F757-4C8E-9B38-2D4354F013AA}"/>
              </a:ext>
            </a:extLst>
          </p:cNvPr>
          <p:cNvSpPr txBox="1">
            <a:spLocks/>
          </p:cNvSpPr>
          <p:nvPr/>
        </p:nvSpPr>
        <p:spPr bwMode="gray">
          <a:xfrm>
            <a:off x="4857330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China</a:t>
            </a:r>
          </a:p>
          <a:p>
            <a:pPr algn="l"/>
            <a:r>
              <a:rPr lang="de-DE" sz="1400" dirty="0"/>
              <a:t>CN | CHN</a:t>
            </a:r>
          </a:p>
        </p:txBody>
      </p:sp>
      <p:sp>
        <p:nvSpPr>
          <p:cNvPr id="2463" name="Textfeld 2462">
            <a:extLst>
              <a:ext uri="{FF2B5EF4-FFF2-40B4-BE49-F238E27FC236}">
                <a16:creationId xmlns:a16="http://schemas.microsoft.com/office/drawing/2014/main" id="{9EE962A8-2201-41BF-9A75-ED937B593E39}"/>
              </a:ext>
            </a:extLst>
          </p:cNvPr>
          <p:cNvSpPr txBox="1">
            <a:spLocks/>
          </p:cNvSpPr>
          <p:nvPr/>
        </p:nvSpPr>
        <p:spPr bwMode="gray">
          <a:xfrm>
            <a:off x="6974051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Japan</a:t>
            </a:r>
          </a:p>
          <a:p>
            <a:pPr algn="l"/>
            <a:r>
              <a:rPr lang="de-DE" sz="1400" dirty="0"/>
              <a:t>JP | JPN</a:t>
            </a:r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9E2CB9-C006-4559-9175-041708C6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8" y="1592263"/>
            <a:ext cx="1220229" cy="815524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071CA15B-653B-4685-B89D-E42E111FE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050" y="4603354"/>
            <a:ext cx="1220229" cy="815524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68B78685-25E8-422F-88B7-E176C569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09" y="1592263"/>
            <a:ext cx="1220229" cy="815524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572320CA-D185-49E5-A6B8-88DFB1D8B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329" y="1592263"/>
            <a:ext cx="1220229" cy="815524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A807B0F9-DA9F-4621-9FDC-25B71D642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050" y="1592263"/>
            <a:ext cx="1220229" cy="815524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EBF79906-8C5D-47F0-9741-5344E677B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71" y="1592263"/>
            <a:ext cx="1220229" cy="815361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3C73B7E6-2FA1-4408-9772-3D93AA46D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8" y="3097808"/>
            <a:ext cx="1220229" cy="815524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2B3E1628-E0F3-4873-83E4-BFB5F0CF09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609" y="3097808"/>
            <a:ext cx="1220229" cy="815524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0555641D-5515-4392-85AF-E30002F2C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329" y="3097808"/>
            <a:ext cx="1220229" cy="815524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36073DC0-5EFF-4C87-B37B-CF8BA9131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050" y="3097808"/>
            <a:ext cx="1220229" cy="815524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C3AC2D75-A652-4EE1-B086-C27A050BF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0771" y="3097808"/>
            <a:ext cx="1220229" cy="815524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0349468C-9DBD-43D1-9151-C34E203C40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888" y="4603354"/>
            <a:ext cx="1220229" cy="815524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11156E3D-1FC7-48E1-BB89-B4DF7F1E12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0609" y="4603354"/>
            <a:ext cx="1220229" cy="815524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36B18A82-1045-472E-84AF-D5FEB3C9C2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57329" y="4603354"/>
            <a:ext cx="1220229" cy="815524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061DE1F-A5D3-4623-BCA6-1701D064F0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0771" y="4603354"/>
            <a:ext cx="1220229" cy="81552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18750-D1B0-44E9-87C6-7B5A21B73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44679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 asynchrones I/O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4024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Synchrones Event </a:t>
            </a:r>
            <a:r>
              <a:rPr lang="de-DE" sz="1400" dirty="0" err="1"/>
              <a:t>Demultiplexing</a:t>
            </a:r>
            <a:r>
              <a:rPr lang="de-DE" sz="1400" dirty="0"/>
              <a:t> (</a:t>
            </a:r>
            <a:r>
              <a:rPr lang="de-DE" sz="1400" dirty="0" err="1"/>
              <a:t>demultiplexing</a:t>
            </a:r>
            <a:r>
              <a:rPr lang="de-DE" sz="1400" dirty="0"/>
              <a:t> = Signal in Komponenten aufteilen) nutzt dies: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 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Synchron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blocking</a:t>
            </a:r>
            <a:r>
              <a:rPr lang="de-DE" sz="1400" dirty="0">
                <a:sym typeface="Wingdings" pitchFamily="2" charset="2"/>
              </a:rPr>
              <a:t>, bis Event reinkommt</a:t>
            </a: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7F312A-80D8-594F-BD0B-D633036CCAEE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Resourcen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Resourcen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und gibt Event zurück            						// wenn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abgeschlossen wurde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9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27.04.22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27.04.22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Teil von OS,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92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93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94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95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15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27.04.22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99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8187</Words>
  <Application>Microsoft Macintosh PowerPoint</Application>
  <PresentationFormat>Breitbild</PresentationFormat>
  <Paragraphs>1995</Paragraphs>
  <Slides>132</Slides>
  <Notes>95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132</vt:i4>
      </vt:variant>
    </vt:vector>
  </HeadingPairs>
  <TitlesOfParts>
    <vt:vector size="141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PowerPoint-Präsentation</vt:lpstr>
      <vt:lpstr>Todo</vt:lpstr>
      <vt:lpstr>Rechenintensive Operationen können einen Server potentiell blockieren oder viele Ressourcen in Anspruch nehmen</vt:lpstr>
      <vt:lpstr>Non-blocking IO ermöglicht effizienteres Ausnutzen eines einzelnen Threads</vt:lpstr>
      <vt:lpstr>Die single-threaded Architektur von Node.js nutzt non-blocking IO</vt:lpstr>
      <vt:lpstr>Nutzung asynchrones I/O</vt:lpstr>
      <vt:lpstr>Javascript ist per Design event-driven</vt:lpstr>
      <vt:lpstr>Reactor pattern</vt:lpstr>
      <vt:lpstr>Reactor pattern</vt:lpstr>
      <vt:lpstr>Reactor pattern</vt:lpstr>
      <vt:lpstr>Callbacks</vt:lpstr>
      <vt:lpstr>Closures</vt:lpstr>
      <vt:lpstr>Callbacks können auch synchron sein</vt:lpstr>
      <vt:lpstr>Callbacks</vt:lpstr>
      <vt:lpstr>Callbacks</vt:lpstr>
      <vt:lpstr>Callbacks</vt:lpstr>
      <vt:lpstr>Spot the bug</vt:lpstr>
      <vt:lpstr>Spot the bug</vt:lpstr>
      <vt:lpstr>Promises und async/await</vt:lpstr>
      <vt:lpstr>Promises</vt:lpstr>
      <vt:lpstr>Async/await</vt:lpstr>
      <vt:lpstr>Es können auch mehrere asynchrone Aktionen gleichzeitig durchgeführt werden</vt:lpstr>
      <vt:lpstr>PowerPoint-Präsentation</vt:lpstr>
      <vt:lpstr>Observer Pattern</vt:lpstr>
      <vt:lpstr>Observer Pattern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PowerPoint-Präsentation</vt:lpstr>
      <vt:lpstr>Vorteile</vt:lpstr>
      <vt:lpstr>aaa</vt:lpstr>
      <vt:lpstr>Bsp: neuen custom readable Stream implementieren</vt:lpstr>
      <vt:lpstr>Bsp: writable</vt:lpstr>
      <vt:lpstr>Durch früheres Beginnen der späteren Verarbeitungsschritte ist Streaming zeit-effizienter</vt:lpstr>
      <vt:lpstr>Bsp: writable erstellen</vt:lpstr>
      <vt:lpstr>PowerPoint-Präsentation</vt:lpstr>
      <vt:lpstr>Bsp</vt:lpstr>
      <vt:lpstr>Bsp</vt:lpstr>
      <vt:lpstr>Standardlayout Folien</vt:lpstr>
      <vt:lpstr>Standardlayout –  Vertraulichkeitsklasse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Flaggen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Teamchart</vt:lpstr>
      <vt:lpstr>Zwei Inhalte</vt:lpstr>
      <vt:lpstr>Inhalt und Bild</vt:lpstr>
      <vt:lpstr>Inhalt und Marginalspalte</vt:lpstr>
      <vt:lpstr>Inhalt und Kernaussage</vt:lpstr>
      <vt:lpstr>Raster updates by type, 2014</vt:lpstr>
      <vt:lpstr>Raster updates by type, 2014</vt:lpstr>
      <vt:lpstr>68 Fliesen – Jahresvergleich Umsatzveränderung und Umsatzanteil</vt:lpstr>
      <vt:lpstr>Detailbetrachtung Abteilungsumsatz 44 – Gartenmöbel und Grill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110</cp:revision>
  <dcterms:created xsi:type="dcterms:W3CDTF">2022-01-13T08:13:31Z</dcterms:created>
  <dcterms:modified xsi:type="dcterms:W3CDTF">2022-04-27T12:10:37Z</dcterms:modified>
</cp:coreProperties>
</file>